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HelveticaNeueLT Std Blk" panose="020B0904020202020204" pitchFamily="34" charset="0"/>
      <p:bold r:id="rId9"/>
    </p:embeddedFont>
    <p:embeddedFont>
      <p:font typeface="HelveticaNeueLT Std Lt" panose="020B0403020202020204" pitchFamily="34" charset="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95A934-7447-F37E-0D53-18FD9557767C}" name="Georgina Stewart" initials="GS" userId="S::georgina.stewart@aspirepharma.co.uk::573fb617-e1b8-416b-a4d4-74a4f3f81796" providerId="AD"/>
  <p188:author id="{0D29EA41-EB37-23B9-D881-049DA5E27E6F}" name="Abbie Lodge" initials="AL" userId="S::abbie.lodge@aspirepharma.co.uk::dd139018-c6a3-42f3-aaef-fb52899cdbac" providerId="AD"/>
  <p188:author id="{835D9863-A605-45A7-3672-494919DA204C}" name="Sophie Williams" initials="SW" userId="S::sophie.williams@aspirepharma.co.uk::c85e9f3f-509e-4456-9e40-1756034cd2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28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5" Type="http://schemas.microsoft.com/office/2018/10/relationships/authors" Target="author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29CF-A2ED-49B1-9969-85037297BD0E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F5F9-D721-4954-99AF-F395E23CE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88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29CF-A2ED-49B1-9969-85037297BD0E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F5F9-D721-4954-99AF-F395E23CE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24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29CF-A2ED-49B1-9969-85037297BD0E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F5F9-D721-4954-99AF-F395E23CE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76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29CF-A2ED-49B1-9969-85037297BD0E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F5F9-D721-4954-99AF-F395E23CE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49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29CF-A2ED-49B1-9969-85037297BD0E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F5F9-D721-4954-99AF-F395E23CE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48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29CF-A2ED-49B1-9969-85037297BD0E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F5F9-D721-4954-99AF-F395E23CE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70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29CF-A2ED-49B1-9969-85037297BD0E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F5F9-D721-4954-99AF-F395E23CE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01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29CF-A2ED-49B1-9969-85037297BD0E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F5F9-D721-4954-99AF-F395E23CE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00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29CF-A2ED-49B1-9969-85037297BD0E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F5F9-D721-4954-99AF-F395E23CE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84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29CF-A2ED-49B1-9969-85037297BD0E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F5F9-D721-4954-99AF-F395E23CE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56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29CF-A2ED-49B1-9969-85037297BD0E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F5F9-D721-4954-99AF-F395E23CE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F29CF-A2ED-49B1-9969-85037297BD0E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BF5F9-D721-4954-99AF-F395E23CE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69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indoor, toothbrush&#10;&#10;Description automatically generated">
            <a:extLst>
              <a:ext uri="{FF2B5EF4-FFF2-40B4-BE49-F238E27FC236}">
                <a16:creationId xmlns:a16="http://schemas.microsoft.com/office/drawing/2014/main" id="{3E666541-D44A-44EF-ACB1-EFC0D016E6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" b="3914"/>
          <a:stretch/>
        </p:blipFill>
        <p:spPr>
          <a:xfrm>
            <a:off x="0" y="0"/>
            <a:ext cx="6858000" cy="4251276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3C9433-62D0-4F57-91D3-C4A2A8EC4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00" y="93394"/>
            <a:ext cx="2074519" cy="444711"/>
          </a:xfrm>
          <a:prstGeom prst="rect">
            <a:avLst/>
          </a:prstGeom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B63866A6-3AE5-4CE3-B67F-7F91AA8E7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9188419"/>
            <a:ext cx="1637715" cy="5371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584418-A66C-49A6-A944-270D9CC96B30}"/>
              </a:ext>
            </a:extLst>
          </p:cNvPr>
          <p:cNvSpPr txBox="1"/>
          <p:nvPr/>
        </p:nvSpPr>
        <p:spPr>
          <a:xfrm>
            <a:off x="1546504" y="9648643"/>
            <a:ext cx="37649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HelveticaNeueLT Std Lt" panose="020B0403020202020204" pitchFamily="34" charset="0"/>
              </a:rPr>
              <a:t>10104511550 v 1.0 September 2022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036894-8F76-44F1-A30B-5708E66F154C}"/>
              </a:ext>
            </a:extLst>
          </p:cNvPr>
          <p:cNvGrpSpPr/>
          <p:nvPr/>
        </p:nvGrpSpPr>
        <p:grpSpPr>
          <a:xfrm>
            <a:off x="1206992" y="4251276"/>
            <a:ext cx="5649113" cy="1454281"/>
            <a:chOff x="1207312" y="1231686"/>
            <a:chExt cx="5649113" cy="14542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73726D-BC2D-4D4D-84EA-46D38E0D0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7312" y="1231686"/>
              <a:ext cx="5649113" cy="1454281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4DA94B-7ABC-4AFA-8F42-8443F7DCE08A}"/>
                </a:ext>
              </a:extLst>
            </p:cNvPr>
            <p:cNvGrpSpPr/>
            <p:nvPr/>
          </p:nvGrpSpPr>
          <p:grpSpPr>
            <a:xfrm>
              <a:off x="1207312" y="1248447"/>
              <a:ext cx="5649113" cy="1392466"/>
              <a:chOff x="1198803" y="1246200"/>
              <a:chExt cx="5649113" cy="139246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4F84F9E-2F08-4E4E-BA09-F1B187E1AE14}"/>
                  </a:ext>
                </a:extLst>
              </p:cNvPr>
              <p:cNvGrpSpPr/>
              <p:nvPr/>
            </p:nvGrpSpPr>
            <p:grpSpPr>
              <a:xfrm>
                <a:off x="1198803" y="1246200"/>
                <a:ext cx="5649113" cy="847101"/>
                <a:chOff x="1208887" y="4139184"/>
                <a:chExt cx="5649113" cy="847101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6F2E4BC-B9A8-4786-B611-6F11DDBA2D7C}"/>
                    </a:ext>
                  </a:extLst>
                </p:cNvPr>
                <p:cNvSpPr txBox="1"/>
                <p:nvPr/>
              </p:nvSpPr>
              <p:spPr>
                <a:xfrm>
                  <a:off x="1208887" y="4139184"/>
                  <a:ext cx="564911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>
                      <a:solidFill>
                        <a:schemeClr val="bg1"/>
                      </a:solidFill>
                      <a:effectLst/>
                      <a:latin typeface="HelveticaNeueLT Std Lt" panose="020B0403020202020204" pitchFamily="34" charset="0"/>
                      <a:ea typeface="Calibri" panose="020F0502020204030204" pitchFamily="34" charset="0"/>
                    </a:rPr>
                    <a:t>CARE FOR THE OLDER PERSON’S SKIN DURING THE WINTER MONTHS</a:t>
                  </a:r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0E7632EE-DB29-4FA8-8E57-408F38FBD81D}"/>
                    </a:ext>
                  </a:extLst>
                </p:cNvPr>
                <p:cNvCxnSpPr/>
                <p:nvPr/>
              </p:nvCxnSpPr>
              <p:spPr>
                <a:xfrm>
                  <a:off x="2036064" y="4986285"/>
                  <a:ext cx="4108704" cy="0"/>
                </a:xfrm>
                <a:prstGeom prst="line">
                  <a:avLst/>
                </a:prstGeom>
                <a:ln w="31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41C661-6829-4285-8E9C-F909FFBDADB9}"/>
                  </a:ext>
                </a:extLst>
              </p:cNvPr>
              <p:cNvSpPr txBox="1"/>
              <p:nvPr/>
            </p:nvSpPr>
            <p:spPr>
              <a:xfrm>
                <a:off x="2025979" y="2207779"/>
                <a:ext cx="41087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>
                    <a:solidFill>
                      <a:schemeClr val="bg1"/>
                    </a:solidFill>
                    <a:latin typeface="HelveticaNeueLT Std Lt" panose="020B0403020202020204" pitchFamily="34" charset="0"/>
                  </a:rPr>
                  <a:t>WITH COMMUNITY DERMATOLOGY SPECIALIST NURSE, </a:t>
                </a:r>
                <a:br>
                  <a:rPr lang="en-GB" sz="1100" dirty="0">
                    <a:solidFill>
                      <a:schemeClr val="bg1"/>
                    </a:solidFill>
                    <a:latin typeface="HelveticaNeueLT Std Lt" panose="020B0403020202020204" pitchFamily="34" charset="0"/>
                  </a:rPr>
                </a:br>
                <a:r>
                  <a:rPr lang="en-GB" sz="1100" dirty="0">
                    <a:solidFill>
                      <a:schemeClr val="bg1"/>
                    </a:solidFill>
                    <a:latin typeface="HelveticaNeueLT Std Lt" panose="020B0403020202020204" pitchFamily="34" charset="0"/>
                  </a:rPr>
                  <a:t>MS. SARA BURR</a:t>
                </a:r>
                <a:endParaRPr lang="en-GB" sz="1400" dirty="0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A2B4AC-25EF-438C-AF15-E8FE8ED257E4}"/>
              </a:ext>
            </a:extLst>
          </p:cNvPr>
          <p:cNvGrpSpPr/>
          <p:nvPr/>
        </p:nvGrpSpPr>
        <p:grpSpPr>
          <a:xfrm>
            <a:off x="3427425" y="6820213"/>
            <a:ext cx="3128211" cy="1410387"/>
            <a:chOff x="3428346" y="7578787"/>
            <a:chExt cx="3128211" cy="141038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7CA500C-9C4A-4629-A02E-DCB106E9B90D}"/>
                </a:ext>
              </a:extLst>
            </p:cNvPr>
            <p:cNvSpPr/>
            <p:nvPr/>
          </p:nvSpPr>
          <p:spPr>
            <a:xfrm>
              <a:off x="3428346" y="7578787"/>
              <a:ext cx="3128211" cy="141038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DBABC3-5B27-4D1D-9325-CD5EB5E0EF59}"/>
                </a:ext>
              </a:extLst>
            </p:cNvPr>
            <p:cNvGrpSpPr/>
            <p:nvPr/>
          </p:nvGrpSpPr>
          <p:grpSpPr>
            <a:xfrm>
              <a:off x="3613463" y="7680321"/>
              <a:ext cx="2757976" cy="1207318"/>
              <a:chOff x="9460258" y="5356568"/>
              <a:chExt cx="2757976" cy="120731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E752C0-9263-4D5C-8468-A7CCBADAE8E1}"/>
                  </a:ext>
                </a:extLst>
              </p:cNvPr>
              <p:cNvSpPr txBox="1"/>
              <p:nvPr/>
            </p:nvSpPr>
            <p:spPr>
              <a:xfrm>
                <a:off x="9460258" y="5702112"/>
                <a:ext cx="275797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Courier New" panose="02070309020205020404" pitchFamily="49" charset="0"/>
                  <a:buChar char="o"/>
                </a:pPr>
                <a:r>
                  <a:rPr lang="en-GB" sz="1000" dirty="0">
                    <a:solidFill>
                      <a:srgbClr val="231E47"/>
                    </a:solidFill>
                    <a:latin typeface="HelveticaNeueLT Std Lt" panose="020B0403020202020204" pitchFamily="34" charset="0"/>
                  </a:rPr>
                  <a:t>Aetiology, treatment, and care of common skin conditions of the ageing skin </a:t>
                </a:r>
                <a:br>
                  <a:rPr lang="en-GB" sz="1000" dirty="0">
                    <a:solidFill>
                      <a:srgbClr val="231E47"/>
                    </a:solidFill>
                    <a:latin typeface="HelveticaNeueLT Std Lt" panose="020B0403020202020204" pitchFamily="34" charset="0"/>
                  </a:rPr>
                </a:br>
                <a:endParaRPr lang="en-GB" sz="1000" dirty="0">
                  <a:solidFill>
                    <a:srgbClr val="231E47"/>
                  </a:solidFill>
                  <a:latin typeface="HelveticaNeueLT Std Lt" panose="020B0403020202020204" pitchFamily="34" charset="0"/>
                </a:endParaRPr>
              </a:p>
              <a:p>
                <a:pPr marL="171450" indent="-171450">
                  <a:buFont typeface="Courier New" panose="02070309020205020404" pitchFamily="49" charset="0"/>
                  <a:buChar char="o"/>
                </a:pPr>
                <a:r>
                  <a:rPr lang="en-GB" sz="1000" dirty="0">
                    <a:solidFill>
                      <a:srgbClr val="231E47"/>
                    </a:solidFill>
                    <a:latin typeface="HelveticaNeueLT Std Lt" panose="020B0403020202020204" pitchFamily="34" charset="0"/>
                  </a:rPr>
                  <a:t>Emollients, appropriate formulations and best practice</a:t>
                </a:r>
                <a:endParaRPr lang="en-GB" sz="1000" dirty="0">
                  <a:solidFill>
                    <a:srgbClr val="231E47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096DF9-925B-4E56-A7BE-8481C5DDE06D}"/>
                  </a:ext>
                </a:extLst>
              </p:cNvPr>
              <p:cNvSpPr txBox="1"/>
              <p:nvPr/>
            </p:nvSpPr>
            <p:spPr>
              <a:xfrm>
                <a:off x="10190746" y="5356568"/>
                <a:ext cx="129699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>
                    <a:solidFill>
                      <a:srgbClr val="231E47"/>
                    </a:solidFill>
                    <a:latin typeface="HelveticaNeueLT Std Blk" panose="020B0904020202020204" pitchFamily="34" charset="0"/>
                  </a:rPr>
                  <a:t>AGENDA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CEEA71-1960-4EAD-903B-411202F78775}"/>
              </a:ext>
            </a:extLst>
          </p:cNvPr>
          <p:cNvGrpSpPr/>
          <p:nvPr/>
        </p:nvGrpSpPr>
        <p:grpSpPr>
          <a:xfrm>
            <a:off x="3273260" y="5854950"/>
            <a:ext cx="3584740" cy="940565"/>
            <a:chOff x="3273260" y="6454912"/>
            <a:chExt cx="3584740" cy="9405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9ABB7F-A6E4-407E-A278-4EE6CCB68581}"/>
                </a:ext>
              </a:extLst>
            </p:cNvPr>
            <p:cNvSpPr txBox="1"/>
            <p:nvPr/>
          </p:nvSpPr>
          <p:spPr>
            <a:xfrm>
              <a:off x="3273260" y="6454912"/>
              <a:ext cx="35347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solidFill>
                    <a:srgbClr val="231E47"/>
                  </a:solidFill>
                  <a:effectLst/>
                  <a:latin typeface="HelveticaNeueLT Std Blk" panose="020B0904020202020204" pitchFamily="34" charset="0"/>
                  <a:ea typeface="Calibri" panose="020F0502020204030204" pitchFamily="34" charset="0"/>
                </a:rPr>
                <a:t>JOIN US FOR AN EDUCATIONAL WEBINAR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E14295-E4B9-4EB7-98D3-EE8BE9E47CDF}"/>
                </a:ext>
              </a:extLst>
            </p:cNvPr>
            <p:cNvSpPr txBox="1"/>
            <p:nvPr/>
          </p:nvSpPr>
          <p:spPr>
            <a:xfrm>
              <a:off x="3486341" y="6749146"/>
              <a:ext cx="3371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231E47"/>
                  </a:solidFill>
                  <a:effectLst/>
                  <a:latin typeface="HelveticaNeueLT Std Blk" panose="020B0904020202020204" pitchFamily="34" charset="0"/>
                  <a:ea typeface="Calibri" panose="020F0502020204030204" pitchFamily="34" charset="0"/>
                </a:rPr>
                <a:t>DATE</a:t>
              </a:r>
              <a:r>
                <a:rPr lang="en-GB" sz="1200" dirty="0">
                  <a:solidFill>
                    <a:srgbClr val="231E47"/>
                  </a:solidFill>
                  <a:effectLst/>
                  <a:latin typeface="HelveticaNeueLT Std Lt" panose="020B0403020202020204" pitchFamily="34" charset="0"/>
                  <a:ea typeface="Calibri" panose="020F0502020204030204" pitchFamily="34" charset="0"/>
                </a:rPr>
                <a:t>		</a:t>
              </a:r>
              <a:r>
                <a:rPr lang="en-GB" sz="1100" dirty="0">
                  <a:solidFill>
                    <a:srgbClr val="231E47"/>
                  </a:solidFill>
                  <a:effectLst/>
                  <a:latin typeface="HelveticaNeueLT Std Lt" panose="020B0403020202020204" pitchFamily="34" charset="0"/>
                  <a:ea typeface="Calibri" panose="020F0502020204030204" pitchFamily="34" charset="0"/>
                </a:rPr>
                <a:t>WEDNESDAY 9</a:t>
              </a:r>
              <a:r>
                <a:rPr lang="en-GB" sz="1100" baseline="30000" dirty="0">
                  <a:solidFill>
                    <a:srgbClr val="231E47"/>
                  </a:solidFill>
                  <a:effectLst/>
                  <a:latin typeface="HelveticaNeueLT Std Lt" panose="020B0403020202020204" pitchFamily="34" charset="0"/>
                  <a:ea typeface="Calibri" panose="020F0502020204030204" pitchFamily="34" charset="0"/>
                </a:rPr>
                <a:t>TH</a:t>
              </a:r>
              <a:r>
                <a:rPr lang="en-GB" sz="1100" dirty="0">
                  <a:solidFill>
                    <a:srgbClr val="231E47"/>
                  </a:solidFill>
                  <a:effectLst/>
                  <a:latin typeface="HelveticaNeueLT Std Lt" panose="020B0403020202020204" pitchFamily="34" charset="0"/>
                  <a:ea typeface="Calibri" panose="020F0502020204030204" pitchFamily="34" charset="0"/>
                </a:rPr>
                <a:t> NOVEMBER 2022</a:t>
              </a:r>
            </a:p>
            <a:p>
              <a:r>
                <a:rPr lang="en-GB" sz="1100" dirty="0">
                  <a:solidFill>
                    <a:srgbClr val="231E47"/>
                  </a:solidFill>
                  <a:latin typeface="HelveticaNeueLT Std Blk" panose="020B0904020202020204" pitchFamily="34" charset="0"/>
                </a:rPr>
                <a:t>TIME	</a:t>
              </a:r>
              <a:r>
                <a:rPr lang="en-GB" sz="1200" dirty="0">
                  <a:solidFill>
                    <a:srgbClr val="231E47"/>
                  </a:solidFill>
                  <a:latin typeface="HelveticaNeueLT Std Lt" panose="020B0403020202020204" pitchFamily="34" charset="0"/>
                  <a:ea typeface="Calibri" panose="020F0502020204030204" pitchFamily="34" charset="0"/>
                </a:rPr>
                <a:t>	</a:t>
              </a:r>
              <a:r>
                <a:rPr lang="en-GB" sz="1100" dirty="0">
                  <a:solidFill>
                    <a:srgbClr val="231E47"/>
                  </a:solidFill>
                  <a:latin typeface="HelveticaNeueLT Std Lt" panose="020B0403020202020204" pitchFamily="34" charset="0"/>
                  <a:ea typeface="Calibri" panose="020F0502020204030204" pitchFamily="34" charset="0"/>
                </a:rPr>
                <a:t>19:00 – 20:00</a:t>
              </a:r>
              <a:endParaRPr lang="en-GB" sz="1200" dirty="0">
                <a:solidFill>
                  <a:srgbClr val="231E47"/>
                </a:solidFill>
                <a:latin typeface="HelveticaNeueLT Std Lt" panose="020B0403020202020204" pitchFamily="34" charset="0"/>
                <a:ea typeface="Calibri" panose="020F0502020204030204" pitchFamily="34" charset="0"/>
              </a:endParaRPr>
            </a:p>
            <a:p>
              <a:r>
                <a:rPr lang="en-GB" sz="1100" dirty="0">
                  <a:solidFill>
                    <a:srgbClr val="231E47"/>
                  </a:solidFill>
                  <a:latin typeface="HelveticaNeueLT Std Blk" panose="020B0904020202020204" pitchFamily="34" charset="0"/>
                </a:rPr>
                <a:t>VENUE</a:t>
              </a:r>
              <a:r>
                <a:rPr lang="en-GB" sz="1200" dirty="0">
                  <a:solidFill>
                    <a:srgbClr val="231E47"/>
                  </a:solidFill>
                  <a:effectLst/>
                  <a:latin typeface="HelveticaNeueLT Std Lt" panose="020B0403020202020204" pitchFamily="34" charset="0"/>
                  <a:ea typeface="Calibri" panose="020F0502020204030204" pitchFamily="34" charset="0"/>
                </a:rPr>
                <a:t>	</a:t>
              </a:r>
              <a:r>
                <a:rPr lang="en-GB" sz="1100" dirty="0">
                  <a:solidFill>
                    <a:srgbClr val="231E47"/>
                  </a:solidFill>
                  <a:effectLst/>
                  <a:latin typeface="HelveticaNeueLT Std Lt" panose="020B0403020202020204" pitchFamily="34" charset="0"/>
                  <a:ea typeface="Calibri" panose="020F0502020204030204" pitchFamily="34" charset="0"/>
                </a:rPr>
                <a:t>VIRTUAL</a:t>
              </a:r>
              <a:endParaRPr lang="en-GB" sz="1200" dirty="0">
                <a:solidFill>
                  <a:srgbClr val="231E47"/>
                </a:solidFill>
                <a:effectLst/>
                <a:latin typeface="HelveticaNeueLT Std Lt" panose="020B040302020202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6A9EF9-A562-4F9F-BF32-9407B6C9036E}"/>
              </a:ext>
            </a:extLst>
          </p:cNvPr>
          <p:cNvGrpSpPr/>
          <p:nvPr/>
        </p:nvGrpSpPr>
        <p:grpSpPr>
          <a:xfrm>
            <a:off x="3427425" y="8325324"/>
            <a:ext cx="3128211" cy="1144108"/>
            <a:chOff x="8855738" y="7578787"/>
            <a:chExt cx="3128211" cy="114410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E96A66-374E-4B41-BE4D-C1C84046D65F}"/>
                </a:ext>
              </a:extLst>
            </p:cNvPr>
            <p:cNvSpPr/>
            <p:nvPr/>
          </p:nvSpPr>
          <p:spPr>
            <a:xfrm>
              <a:off x="8855738" y="7578787"/>
              <a:ext cx="3128211" cy="1144108"/>
            </a:xfrm>
            <a:prstGeom prst="rect">
              <a:avLst/>
            </a:prstGeom>
            <a:solidFill>
              <a:srgbClr val="231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AE72300-A6CD-4565-98BD-281E404111CF}"/>
                </a:ext>
              </a:extLst>
            </p:cNvPr>
            <p:cNvSpPr/>
            <p:nvPr/>
          </p:nvSpPr>
          <p:spPr>
            <a:xfrm>
              <a:off x="9054260" y="7737952"/>
              <a:ext cx="2731168" cy="80763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632688D-0033-4CDC-B704-1547A91D5184}"/>
                </a:ext>
              </a:extLst>
            </p:cNvPr>
            <p:cNvSpPr txBox="1"/>
            <p:nvPr/>
          </p:nvSpPr>
          <p:spPr>
            <a:xfrm>
              <a:off x="9054260" y="7867857"/>
              <a:ext cx="2740155" cy="21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effectLst/>
                  <a:latin typeface="HelveticaNeueLT Std Lt" panose="020B0403020202020204" pitchFamily="34" charset="0"/>
                  <a:ea typeface="Calibri" panose="020F0502020204030204" pitchFamily="34" charset="0"/>
                </a:rPr>
                <a:t>BOOK YOUR PLACE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3BA3EC-3BDF-4825-B7CE-3DEE8626FBFA}"/>
                </a:ext>
              </a:extLst>
            </p:cNvPr>
            <p:cNvSpPr txBox="1"/>
            <p:nvPr/>
          </p:nvSpPr>
          <p:spPr>
            <a:xfrm>
              <a:off x="8858968" y="8086565"/>
              <a:ext cx="3124981" cy="309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  <a:effectLst/>
                  <a:latin typeface="HelveticaNeueLT Std Lt" panose="020B0403020202020204" pitchFamily="34" charset="0"/>
                  <a:ea typeface="Calibri" panose="020F0502020204030204" pitchFamily="34" charset="0"/>
                </a:rPr>
                <a:t>Please email Andrew to register for this event</a:t>
              </a:r>
              <a:r>
                <a:rPr lang="en-GB" sz="1100" dirty="0">
                  <a:solidFill>
                    <a:schemeClr val="bg1"/>
                  </a:solidFill>
                  <a:effectLst/>
                  <a:latin typeface="HelveticaNeueLT Std Lt" panose="020B0403020202020204" pitchFamily="34" charset="0"/>
                  <a:ea typeface="Calibri" panose="020F0502020204030204" pitchFamily="34" charset="0"/>
                </a:rPr>
                <a:t>: </a:t>
              </a:r>
              <a:br>
                <a:rPr lang="en-GB" sz="1000" dirty="0">
                  <a:solidFill>
                    <a:schemeClr val="bg1"/>
                  </a:solidFill>
                  <a:effectLst/>
                  <a:latin typeface="HelveticaNeueLT Std Lt" panose="020B0403020202020204" pitchFamily="34" charset="0"/>
                  <a:ea typeface="Calibri" panose="020F0502020204030204" pitchFamily="34" charset="0"/>
                </a:rPr>
              </a:br>
              <a:r>
                <a:rPr lang="en-GB" sz="900" dirty="0">
                  <a:solidFill>
                    <a:schemeClr val="bg1"/>
                  </a:solidFill>
                  <a:effectLst/>
                  <a:latin typeface="HelveticaNeueLT Std Blk" panose="020B0904020202020204" pitchFamily="34" charset="0"/>
                  <a:ea typeface="Calibri" panose="020F0502020204030204" pitchFamily="34" charset="0"/>
                </a:rPr>
                <a:t>Andrew.Stephenson@as</a:t>
              </a:r>
              <a:r>
                <a:rPr lang="en-GB" sz="900" dirty="0">
                  <a:solidFill>
                    <a:schemeClr val="bg1"/>
                  </a:solidFill>
                  <a:latin typeface="HelveticaNeueLT Std Blk" panose="020B0904020202020204" pitchFamily="34" charset="0"/>
                  <a:ea typeface="Calibri" panose="020F0502020204030204" pitchFamily="34" charset="0"/>
                </a:rPr>
                <a:t>pirepharma.co.uk</a:t>
              </a:r>
              <a:endParaRPr lang="en-GB" sz="1200" dirty="0">
                <a:solidFill>
                  <a:schemeClr val="bg1"/>
                </a:solidFill>
                <a:effectLst/>
                <a:latin typeface="HelveticaNeueLT Std Blk" panose="020B090402020202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3" name="Picture 2" descr="A person with curly hair&#10;&#10;Description automatically generated with medium confidence">
            <a:extLst>
              <a:ext uri="{FF2B5EF4-FFF2-40B4-BE49-F238E27FC236}">
                <a16:creationId xmlns:a16="http://schemas.microsoft.com/office/drawing/2014/main" id="{0525EF6A-6D41-4FAE-B7C5-BAA361FB2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5229616"/>
            <a:ext cx="1832787" cy="213998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C95037F-069F-467E-A6BB-D41DD324F596}"/>
              </a:ext>
            </a:extLst>
          </p:cNvPr>
          <p:cNvSpPr txBox="1"/>
          <p:nvPr/>
        </p:nvSpPr>
        <p:spPr>
          <a:xfrm>
            <a:off x="195073" y="7417233"/>
            <a:ext cx="3050464" cy="1577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231E47"/>
                </a:solidFill>
                <a:latin typeface="HelveticaNeueLT Std Blk" panose="020B0904020202020204" pitchFamily="34" charset="0"/>
              </a:rPr>
              <a:t>Sara Burr</a:t>
            </a:r>
          </a:p>
          <a:p>
            <a:pPr algn="just"/>
            <a:r>
              <a:rPr lang="en-GB" sz="950" dirty="0">
                <a:solidFill>
                  <a:srgbClr val="231E47"/>
                </a:solidFill>
                <a:latin typeface="HelveticaNeueLT Std Lt" panose="020B0403020202020204" pitchFamily="34" charset="0"/>
              </a:rPr>
              <a:t>Sara has over 25 years experience both in secondary care (having led an outpatient's department);  and more recently in a community care setting, where she now leads a Skin Integrity Team in West Norfolk. </a:t>
            </a:r>
            <a:r>
              <a:rPr lang="en-US" sz="950" dirty="0">
                <a:solidFill>
                  <a:srgbClr val="231E47"/>
                </a:solidFill>
                <a:latin typeface="HelveticaNeueLT Std Lt" panose="020B0403020202020204" pitchFamily="34" charset="0"/>
              </a:rPr>
              <a:t>The team compromises of dermatology, tissue viability, and lymphedema nurses. It aims to support patients and staff in thinking about the wider issues of maintaining good skin integrity. </a:t>
            </a:r>
          </a:p>
          <a:p>
            <a:pPr algn="just"/>
            <a:endParaRPr lang="en-GB" sz="950" dirty="0">
              <a:solidFill>
                <a:srgbClr val="231E47"/>
              </a:solidFill>
              <a:latin typeface="HelveticaNeueLT Std Lt" panose="020B0403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89DCA0-97AE-0A45-BF9C-93EC825BD61D}"/>
              </a:ext>
            </a:extLst>
          </p:cNvPr>
          <p:cNvSpPr txBox="1"/>
          <p:nvPr/>
        </p:nvSpPr>
        <p:spPr>
          <a:xfrm>
            <a:off x="1674860" y="9490128"/>
            <a:ext cx="36229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bg1">
                    <a:lumMod val="50000"/>
                  </a:schemeClr>
                </a:solidFill>
                <a:effectLst/>
                <a:latin typeface="HelveticaNeueLT Std Lt" panose="020B0403020202020204" pitchFamily="34" charset="0"/>
                <a:ea typeface="Calibri" panose="020F0502020204030204" pitchFamily="34" charset="0"/>
              </a:rPr>
              <a:t>This meeting has been organised and funded by Aspire Pharma </a:t>
            </a:r>
            <a:endParaRPr lang="en-GB" sz="900" dirty="0">
              <a:solidFill>
                <a:schemeClr val="bg1">
                  <a:lumMod val="50000"/>
                </a:schemeClr>
              </a:solidFill>
              <a:latin typeface="HelveticaNeueLT Std L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10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175</Words>
  <Application>Microsoft Office PowerPoint</Application>
  <PresentationFormat>A4 Paper (210x297 mm)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 Light</vt:lpstr>
      <vt:lpstr>Courier New</vt:lpstr>
      <vt:lpstr>HelveticaNeueLT Std Blk</vt:lpstr>
      <vt:lpstr>HelveticaNeueLT Std Lt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Abbie Lodge</dc:creator>
  <cp:lastModifiedBy>Megan Stockford</cp:lastModifiedBy>
  <cp:revision>21</cp:revision>
  <dcterms:created xsi:type="dcterms:W3CDTF">2022-03-28T09:51:36Z</dcterms:created>
  <dcterms:modified xsi:type="dcterms:W3CDTF">2022-09-22T11:55:24Z</dcterms:modified>
</cp:coreProperties>
</file>