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
  </p:notesMasterIdLst>
  <p:sldIdLst>
    <p:sldId id="257" r:id="rId2"/>
    <p:sldId id="320" r:id="rId3"/>
    <p:sldId id="311" r:id="rId4"/>
    <p:sldId id="312" r:id="rId5"/>
    <p:sldId id="313" r:id="rId6"/>
    <p:sldId id="321" r:id="rId7"/>
    <p:sldId id="322" r:id="rId8"/>
    <p:sldId id="265" r:id="rId9"/>
    <p:sldId id="266" r:id="rId10"/>
    <p:sldId id="323" r:id="rId11"/>
    <p:sldId id="324" r:id="rId12"/>
    <p:sldId id="325" r:id="rId13"/>
    <p:sldId id="326" r:id="rId14"/>
    <p:sldId id="327" r:id="rId15"/>
    <p:sldId id="328" r:id="rId16"/>
    <p:sldId id="329" r:id="rId17"/>
    <p:sldId id="330" r:id="rId18"/>
    <p:sldId id="331" r:id="rId19"/>
    <p:sldId id="332" r:id="rId20"/>
    <p:sldId id="333" r:id="rId21"/>
    <p:sldId id="31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661" autoAdjust="0"/>
  </p:normalViewPr>
  <p:slideViewPr>
    <p:cSldViewPr snapToGrid="0">
      <p:cViewPr varScale="1">
        <p:scale>
          <a:sx n="43" d="100"/>
          <a:sy n="43" d="100"/>
        </p:scale>
        <p:origin x="1576" y="48"/>
      </p:cViewPr>
      <p:guideLst/>
    </p:cSldViewPr>
  </p:slideViewPr>
  <p:outlineViewPr>
    <p:cViewPr>
      <p:scale>
        <a:sx n="33" d="100"/>
        <a:sy n="33" d="100"/>
      </p:scale>
      <p:origin x="0" y="-14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F08F5-DADE-42FB-B5DD-57A9FCB1353D}" type="datetimeFigureOut">
              <a:rPr lang="en-GB" smtClean="0"/>
              <a:t>03/03/2022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6335DB-D935-4EC8-B25B-A31C69A10469}" type="slidenum">
              <a:rPr lang="en-GB" smtClean="0"/>
              <a:t>‹#›</a:t>
            </a:fld>
            <a:endParaRPr lang="en-GB"/>
          </a:p>
        </p:txBody>
      </p:sp>
    </p:spTree>
    <p:extLst>
      <p:ext uri="{BB962C8B-B14F-4D97-AF65-F5344CB8AC3E}">
        <p14:creationId xmlns:p14="http://schemas.microsoft.com/office/powerpoint/2010/main" val="134526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hs.uk/better-health/quit-smoking/"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psnc.org.uk/services-commissioning/psnc-briefings-services-and-commissioning/psnc-briefing-006-22-briefing-for-pharmacy-teams-the-smoking-cessation-service-scs/" TargetMode="External"/><Relationship Id="rId4" Type="http://schemas.openxmlformats.org/officeDocument/2006/relationships/hyperlink" Target="https://www.cppe.ac.uk/gateway/smokin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6335DB-D935-4EC8-B25B-A31C69A10469}" type="slidenum">
              <a:rPr lang="en-GB" smtClean="0"/>
              <a:t>8</a:t>
            </a:fld>
            <a:endParaRPr lang="en-GB"/>
          </a:p>
        </p:txBody>
      </p:sp>
    </p:spTree>
    <p:extLst>
      <p:ext uri="{BB962C8B-B14F-4D97-AF65-F5344CB8AC3E}">
        <p14:creationId xmlns:p14="http://schemas.microsoft.com/office/powerpoint/2010/main" val="2431593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6335DB-D935-4EC8-B25B-A31C69A10469}" type="slidenum">
              <a:rPr lang="en-GB" smtClean="0"/>
              <a:t>9</a:t>
            </a:fld>
            <a:endParaRPr lang="en-GB"/>
          </a:p>
        </p:txBody>
      </p:sp>
    </p:spTree>
    <p:extLst>
      <p:ext uri="{BB962C8B-B14F-4D97-AF65-F5344CB8AC3E}">
        <p14:creationId xmlns:p14="http://schemas.microsoft.com/office/powerpoint/2010/main" val="1861868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Smoking rates have fallen significantly in the last 10 years, but smoking still accounts for more years of life lost than any other modifiable risk factor.</a:t>
            </a:r>
          </a:p>
          <a:p>
            <a:r>
              <a:rPr lang="en-GB" sz="1200" b="0" i="0" kern="1200" dirty="0">
                <a:solidFill>
                  <a:schemeClr val="tx1"/>
                </a:solidFill>
                <a:effectLst/>
                <a:latin typeface="+mn-lt"/>
                <a:ea typeface="+mn-ea"/>
                <a:cs typeface="+mn-cs"/>
              </a:rPr>
              <a:t>Around 5.7 million people or nearly 14% of the adult population in England were reported to smoke in 2019. Smokers see their GP over a third more often than non-smokers, and smoking is linked to nearly half a million hospital admissions each year.</a:t>
            </a:r>
          </a:p>
          <a:p>
            <a:r>
              <a:rPr lang="en-GB" sz="1200" b="0" i="0" kern="1200" dirty="0">
                <a:solidFill>
                  <a:schemeClr val="tx1"/>
                </a:solidFill>
                <a:effectLst/>
                <a:latin typeface="+mn-lt"/>
                <a:ea typeface="+mn-ea"/>
                <a:cs typeface="+mn-cs"/>
              </a:rPr>
              <a:t>The NHS Long Term Plan set a goal that by 2023/24, all people admitted to hospital who smoke will be offered NHS-funded tobacco treatment services. The plan committed to the adoption of the Ottawa Model for Smoking Cessation (OMSC), which has been evidenced across Canada to improve smoking quit rates by 11%.</a:t>
            </a:r>
          </a:p>
          <a:p>
            <a:r>
              <a:rPr lang="en-GB" sz="1200" b="0" i="0" kern="1200" dirty="0">
                <a:solidFill>
                  <a:schemeClr val="tx1"/>
                </a:solidFill>
                <a:effectLst/>
                <a:latin typeface="+mn-lt"/>
                <a:ea typeface="+mn-ea"/>
                <a:cs typeface="+mn-cs"/>
              </a:rPr>
              <a:t>As part of the OMSC, the smoking status of all admitted patients, is identified, followed by brief advice, personalised bedside counselling, timely nicotine replacement therapy and/or pharmacotherapy, and follow-up support for smoking cessation post-discharge.</a:t>
            </a:r>
          </a:p>
          <a:p>
            <a:r>
              <a:rPr lang="en-GB" sz="1200" b="0" i="0" kern="1200" dirty="0">
                <a:solidFill>
                  <a:schemeClr val="tx1"/>
                </a:solidFill>
                <a:effectLst/>
                <a:latin typeface="+mn-lt"/>
                <a:ea typeface="+mn-ea"/>
                <a:cs typeface="+mn-cs"/>
              </a:rPr>
              <a:t>To achieve successful smoking cessation, collaboration and an effective transfer of care are needed between secondary and primary care for all patients supported by the OMSC. Community pharmacy contractors have the potential to deliver this primary care smoking cessation support, and to be part of this wider aim for the NHS which will significantly benefit the patients referred.</a:t>
            </a:r>
          </a:p>
          <a:p>
            <a:r>
              <a:rPr lang="en-GB" sz="1200" b="1" i="0" kern="1200" dirty="0">
                <a:solidFill>
                  <a:schemeClr val="tx1"/>
                </a:solidFill>
                <a:effectLst/>
                <a:latin typeface="+mn-lt"/>
                <a:ea typeface="+mn-ea"/>
                <a:cs typeface="+mn-cs"/>
              </a:rPr>
              <a:t>Aim and objective of the SCS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aim of the SCS is to reduce morbidity and mortality from smoking, and to reduce health inequalities associated with higher rates of smoking with the objective of the service being to ensure that any patients referred by NHS trusts to community pharmacy for the SCS receive a consistent and effective offer, in line with NICE guidelines and the OMSC. </a:t>
            </a:r>
          </a:p>
          <a:p>
            <a:endParaRPr lang="en-GB" dirty="0"/>
          </a:p>
        </p:txBody>
      </p:sp>
      <p:sp>
        <p:nvSpPr>
          <p:cNvPr id="4" name="Slide Number Placeholder 3"/>
          <p:cNvSpPr>
            <a:spLocks noGrp="1"/>
          </p:cNvSpPr>
          <p:nvPr>
            <p:ph type="sldNum" sz="quarter" idx="5"/>
          </p:nvPr>
        </p:nvSpPr>
        <p:spPr/>
        <p:txBody>
          <a:bodyPr/>
          <a:lstStyle/>
          <a:p>
            <a:fld id="{D66335DB-D935-4EC8-B25B-A31C69A10469}" type="slidenum">
              <a:rPr lang="en-GB" smtClean="0"/>
              <a:t>10</a:t>
            </a:fld>
            <a:endParaRPr lang="en-GB"/>
          </a:p>
        </p:txBody>
      </p:sp>
    </p:spTree>
    <p:extLst>
      <p:ext uri="{BB962C8B-B14F-4D97-AF65-F5344CB8AC3E}">
        <p14:creationId xmlns:p14="http://schemas.microsoft.com/office/powerpoint/2010/main" val="286654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6335DB-D935-4EC8-B25B-A31C69A10469}" type="slidenum">
              <a:rPr lang="en-GB" smtClean="0"/>
              <a:t>11</a:t>
            </a:fld>
            <a:endParaRPr lang="en-GB"/>
          </a:p>
        </p:txBody>
      </p:sp>
    </p:spTree>
    <p:extLst>
      <p:ext uri="{BB962C8B-B14F-4D97-AF65-F5344CB8AC3E}">
        <p14:creationId xmlns:p14="http://schemas.microsoft.com/office/powerpoint/2010/main" val="2149906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dirty="0">
                <a:solidFill>
                  <a:srgbClr val="444444"/>
                </a:solidFill>
                <a:effectLst/>
                <a:latin typeface="Helvetica Neue"/>
              </a:rPr>
              <a:t>Pharmacists should also be aware of the availability of locally commissioned services and national support helplines/ groups; the </a:t>
            </a:r>
            <a:r>
              <a:rPr lang="en-GB" b="1" i="0" u="sng" dirty="0">
                <a:solidFill>
                  <a:srgbClr val="4F3388"/>
                </a:solidFill>
                <a:effectLst/>
                <a:latin typeface="Helvetica Neue"/>
                <a:hlinkClick r:id="rId3"/>
              </a:rPr>
              <a:t>Better Health quit smoking</a:t>
            </a:r>
            <a:r>
              <a:rPr lang="en-GB" b="0" i="0" dirty="0">
                <a:solidFill>
                  <a:srgbClr val="444444"/>
                </a:solidFill>
                <a:effectLst/>
                <a:latin typeface="Helvetica Neue"/>
              </a:rPr>
              <a:t> page includes information on getting daily email support, online communities and information on the National Smokefree Helpline. </a:t>
            </a:r>
          </a:p>
          <a:p>
            <a:pPr algn="just"/>
            <a:r>
              <a:rPr lang="en-GB" b="1" i="0" dirty="0">
                <a:solidFill>
                  <a:srgbClr val="444444"/>
                </a:solidFill>
                <a:effectLst/>
                <a:latin typeface="Helvetica Neue"/>
              </a:rPr>
              <a:t>Additional optional training</a:t>
            </a:r>
            <a:endParaRPr lang="en-GB" b="0" i="0" dirty="0">
              <a:solidFill>
                <a:srgbClr val="444444"/>
              </a:solidFill>
              <a:effectLst/>
              <a:latin typeface="Helvetica Neue"/>
            </a:endParaRPr>
          </a:p>
          <a:p>
            <a:pPr algn="just"/>
            <a:r>
              <a:rPr lang="en-GB" b="0" i="0" dirty="0">
                <a:solidFill>
                  <a:srgbClr val="444444"/>
                </a:solidFill>
                <a:effectLst/>
                <a:latin typeface="Helvetica Neue"/>
              </a:rPr>
              <a:t>Pharmacists wanting to undertake further training on smoking cessation can do so on an optional basis to support their own continuing professional development (CPD).</a:t>
            </a:r>
          </a:p>
          <a:p>
            <a:pPr algn="just"/>
            <a:r>
              <a:rPr lang="en-GB" b="0" i="0" dirty="0">
                <a:solidFill>
                  <a:srgbClr val="444444"/>
                </a:solidFill>
                <a:effectLst/>
                <a:latin typeface="Helvetica Neue"/>
              </a:rPr>
              <a:t>The Centre for Pharmacy Postgraduate Education has </a:t>
            </a:r>
            <a:r>
              <a:rPr lang="en-GB" b="1" i="0" u="sng" dirty="0">
                <a:solidFill>
                  <a:srgbClr val="4F3388"/>
                </a:solidFill>
                <a:effectLst/>
                <a:latin typeface="Helvetica Neue"/>
                <a:hlinkClick r:id="rId4"/>
              </a:rPr>
              <a:t>additional learning and links to further reading</a:t>
            </a:r>
            <a:r>
              <a:rPr lang="en-GB" b="0" i="0" dirty="0">
                <a:solidFill>
                  <a:srgbClr val="444444"/>
                </a:solidFill>
                <a:effectLst/>
                <a:latin typeface="Helvetica Neue"/>
              </a:rPr>
              <a:t>, which pharmacists and other members of the team could consider accessing (please note, this is not a mandatory requirement for the service). </a:t>
            </a:r>
          </a:p>
          <a:p>
            <a:pPr algn="just"/>
            <a:r>
              <a:rPr lang="en-GB" b="1" i="0" dirty="0">
                <a:solidFill>
                  <a:srgbClr val="444444"/>
                </a:solidFill>
                <a:effectLst/>
                <a:latin typeface="Helvetica Neue"/>
              </a:rPr>
              <a:t>Pharmacy Team training</a:t>
            </a:r>
            <a:endParaRPr lang="en-GB" b="0" i="0" dirty="0">
              <a:solidFill>
                <a:srgbClr val="444444"/>
              </a:solidFill>
              <a:effectLst/>
              <a:latin typeface="Helvetica Neue"/>
            </a:endParaRPr>
          </a:p>
          <a:p>
            <a:pPr algn="just"/>
            <a:r>
              <a:rPr lang="en-GB" b="0" i="0" dirty="0">
                <a:solidFill>
                  <a:srgbClr val="444444"/>
                </a:solidFill>
                <a:effectLst/>
                <a:latin typeface="Helvetica Neue"/>
              </a:rPr>
              <a:t>Although the service must be provided by the pharmacist, it is important that the wider pharmacy team are aware of the SCS and how it will operate. You could consider: </a:t>
            </a:r>
          </a:p>
          <a:p>
            <a:pPr algn="just">
              <a:buFont typeface="Arial" panose="020B0604020202020204" pitchFamily="34" charset="0"/>
              <a:buChar char="•"/>
            </a:pPr>
            <a:r>
              <a:rPr lang="en-GB" b="0" i="0" dirty="0">
                <a:solidFill>
                  <a:srgbClr val="444444"/>
                </a:solidFill>
                <a:effectLst/>
                <a:latin typeface="Helvetica Neue"/>
              </a:rPr>
              <a:t>Holding a briefing session for your team; </a:t>
            </a:r>
          </a:p>
          <a:p>
            <a:pPr algn="just">
              <a:buFont typeface="Arial" panose="020B0604020202020204" pitchFamily="34" charset="0"/>
              <a:buChar char="•"/>
            </a:pPr>
            <a:r>
              <a:rPr lang="en-GB" b="0" i="0" dirty="0">
                <a:solidFill>
                  <a:srgbClr val="444444"/>
                </a:solidFill>
                <a:effectLst/>
                <a:latin typeface="Helvetica Neue"/>
              </a:rPr>
              <a:t>Providing them with the one-page overview (please see below) on how the service will work;  </a:t>
            </a:r>
          </a:p>
          <a:p>
            <a:pPr algn="just">
              <a:buFont typeface="Arial" panose="020B0604020202020204" pitchFamily="34" charset="0"/>
              <a:buChar char="•"/>
            </a:pPr>
            <a:r>
              <a:rPr lang="en-GB" b="0" i="0" dirty="0">
                <a:solidFill>
                  <a:srgbClr val="444444"/>
                </a:solidFill>
                <a:effectLst/>
                <a:latin typeface="Helvetica Neue"/>
              </a:rPr>
              <a:t>Discussing as a team how you can work collectively to make the service a success; and </a:t>
            </a:r>
          </a:p>
          <a:p>
            <a:pPr algn="just">
              <a:buFont typeface="Arial" panose="020B0604020202020204" pitchFamily="34" charset="0"/>
              <a:buChar char="•"/>
            </a:pPr>
            <a:r>
              <a:rPr lang="en-GB" b="0" i="0" dirty="0">
                <a:solidFill>
                  <a:srgbClr val="444444"/>
                </a:solidFill>
                <a:effectLst/>
                <a:latin typeface="Helvetica Neue"/>
              </a:rPr>
              <a:t>Making sure team members are clear on the daily activity required, such as checking for referrals, diary management, etc.  </a:t>
            </a:r>
          </a:p>
          <a:p>
            <a:pPr algn="just"/>
            <a:r>
              <a:rPr lang="en-GB" b="1" i="0" u="sng" dirty="0">
                <a:solidFill>
                  <a:srgbClr val="4F3388"/>
                </a:solidFill>
                <a:effectLst/>
                <a:latin typeface="Helvetica Neue"/>
                <a:hlinkClick r:id="rId5"/>
              </a:rPr>
              <a:t>Download the PSNC Briefing for pharmacy teams on the service</a:t>
            </a:r>
            <a:endParaRPr lang="en-GB" b="0" i="0" dirty="0">
              <a:solidFill>
                <a:srgbClr val="444444"/>
              </a:solidFill>
              <a:effectLst/>
              <a:latin typeface="Helvetica Neue"/>
            </a:endParaRPr>
          </a:p>
          <a:p>
            <a:endParaRPr lang="en-GB" dirty="0"/>
          </a:p>
        </p:txBody>
      </p:sp>
      <p:sp>
        <p:nvSpPr>
          <p:cNvPr id="4" name="Slide Number Placeholder 3"/>
          <p:cNvSpPr>
            <a:spLocks noGrp="1"/>
          </p:cNvSpPr>
          <p:nvPr>
            <p:ph type="sldNum" sz="quarter" idx="5"/>
          </p:nvPr>
        </p:nvSpPr>
        <p:spPr/>
        <p:txBody>
          <a:bodyPr/>
          <a:lstStyle/>
          <a:p>
            <a:fld id="{D66335DB-D935-4EC8-B25B-A31C69A10469}" type="slidenum">
              <a:rPr lang="en-GB" smtClean="0"/>
              <a:t>12</a:t>
            </a:fld>
            <a:endParaRPr lang="en-GB"/>
          </a:p>
        </p:txBody>
      </p:sp>
    </p:spTree>
    <p:extLst>
      <p:ext uri="{BB962C8B-B14F-4D97-AF65-F5344CB8AC3E}">
        <p14:creationId xmlns:p14="http://schemas.microsoft.com/office/powerpoint/2010/main" val="236931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6335DB-D935-4EC8-B25B-A31C69A10469}" type="slidenum">
              <a:rPr lang="en-GB" smtClean="0"/>
              <a:t>18</a:t>
            </a:fld>
            <a:endParaRPr lang="en-GB"/>
          </a:p>
        </p:txBody>
      </p:sp>
    </p:spTree>
    <p:extLst>
      <p:ext uri="{BB962C8B-B14F-4D97-AF65-F5344CB8AC3E}">
        <p14:creationId xmlns:p14="http://schemas.microsoft.com/office/powerpoint/2010/main" val="122861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42063C4-880D-4F86-ADA4-3C552BE98720}" type="datetimeFigureOut">
              <a:rPr lang="en-GB" smtClean="0"/>
              <a:t>03/03/2022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96260C-360E-46E0-B572-4FACCDF094E6}" type="slidenum">
              <a:rPr lang="en-GB" smtClean="0"/>
              <a:t>‹#›</a:t>
            </a:fld>
            <a:endParaRPr lang="en-GB"/>
          </a:p>
        </p:txBody>
      </p:sp>
    </p:spTree>
    <p:extLst>
      <p:ext uri="{BB962C8B-B14F-4D97-AF65-F5344CB8AC3E}">
        <p14:creationId xmlns:p14="http://schemas.microsoft.com/office/powerpoint/2010/main" val="1042153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063C4-880D-4F86-ADA4-3C552BE98720}" type="datetimeFigureOut">
              <a:rPr lang="en-GB" smtClean="0"/>
              <a:t>03/03/2022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96260C-360E-46E0-B572-4FACCDF094E6}" type="slidenum">
              <a:rPr lang="en-GB" smtClean="0"/>
              <a:t>‹#›</a:t>
            </a:fld>
            <a:endParaRPr lang="en-GB"/>
          </a:p>
        </p:txBody>
      </p:sp>
    </p:spTree>
    <p:extLst>
      <p:ext uri="{BB962C8B-B14F-4D97-AF65-F5344CB8AC3E}">
        <p14:creationId xmlns:p14="http://schemas.microsoft.com/office/powerpoint/2010/main" val="342675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063C4-880D-4F86-ADA4-3C552BE98720}" type="datetimeFigureOut">
              <a:rPr lang="en-GB" smtClean="0"/>
              <a:t>03/03/2022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96260C-360E-46E0-B572-4FACCDF094E6}" type="slidenum">
              <a:rPr lang="en-GB" smtClean="0"/>
              <a:t>‹#›</a:t>
            </a:fld>
            <a:endParaRPr lang="en-GB"/>
          </a:p>
        </p:txBody>
      </p:sp>
    </p:spTree>
    <p:extLst>
      <p:ext uri="{BB962C8B-B14F-4D97-AF65-F5344CB8AC3E}">
        <p14:creationId xmlns:p14="http://schemas.microsoft.com/office/powerpoint/2010/main" val="1028444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063C4-880D-4F86-ADA4-3C552BE98720}" type="datetimeFigureOut">
              <a:rPr lang="en-GB" smtClean="0"/>
              <a:t>03/03/2022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96260C-360E-46E0-B572-4FACCDF094E6}" type="slidenum">
              <a:rPr lang="en-GB" smtClean="0"/>
              <a:t>‹#›</a:t>
            </a:fld>
            <a:endParaRPr lang="en-GB"/>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06547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063C4-880D-4F86-ADA4-3C552BE98720}" type="datetimeFigureOut">
              <a:rPr lang="en-GB" smtClean="0"/>
              <a:t>03/03/2022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96260C-360E-46E0-B572-4FACCDF094E6}" type="slidenum">
              <a:rPr lang="en-GB" smtClean="0"/>
              <a:t>‹#›</a:t>
            </a:fld>
            <a:endParaRPr lang="en-GB"/>
          </a:p>
        </p:txBody>
      </p:sp>
    </p:spTree>
    <p:extLst>
      <p:ext uri="{BB962C8B-B14F-4D97-AF65-F5344CB8AC3E}">
        <p14:creationId xmlns:p14="http://schemas.microsoft.com/office/powerpoint/2010/main" val="1370801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42063C4-880D-4F86-ADA4-3C552BE98720}" type="datetimeFigureOut">
              <a:rPr lang="en-GB" smtClean="0"/>
              <a:t>03/03/2022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96260C-360E-46E0-B572-4FACCDF094E6}" type="slidenum">
              <a:rPr lang="en-GB" smtClean="0"/>
              <a:t>‹#›</a:t>
            </a:fld>
            <a:endParaRPr lang="en-GB"/>
          </a:p>
        </p:txBody>
      </p:sp>
    </p:spTree>
    <p:extLst>
      <p:ext uri="{BB962C8B-B14F-4D97-AF65-F5344CB8AC3E}">
        <p14:creationId xmlns:p14="http://schemas.microsoft.com/office/powerpoint/2010/main" val="1661310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42063C4-880D-4F86-ADA4-3C552BE98720}" type="datetimeFigureOut">
              <a:rPr lang="en-GB" smtClean="0"/>
              <a:t>03/03/2022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96260C-360E-46E0-B572-4FACCDF094E6}" type="slidenum">
              <a:rPr lang="en-GB" smtClean="0"/>
              <a:t>‹#›</a:t>
            </a:fld>
            <a:endParaRPr lang="en-GB"/>
          </a:p>
        </p:txBody>
      </p:sp>
    </p:spTree>
    <p:extLst>
      <p:ext uri="{BB962C8B-B14F-4D97-AF65-F5344CB8AC3E}">
        <p14:creationId xmlns:p14="http://schemas.microsoft.com/office/powerpoint/2010/main" val="2822551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2063C4-880D-4F86-ADA4-3C552BE98720}" type="datetimeFigureOut">
              <a:rPr lang="en-GB" smtClean="0"/>
              <a:t>03/03/2022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96260C-360E-46E0-B572-4FACCDF094E6}" type="slidenum">
              <a:rPr lang="en-GB" smtClean="0"/>
              <a:t>‹#›</a:t>
            </a:fld>
            <a:endParaRPr lang="en-GB"/>
          </a:p>
        </p:txBody>
      </p:sp>
    </p:spTree>
    <p:extLst>
      <p:ext uri="{BB962C8B-B14F-4D97-AF65-F5344CB8AC3E}">
        <p14:creationId xmlns:p14="http://schemas.microsoft.com/office/powerpoint/2010/main" val="910958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2063C4-880D-4F86-ADA4-3C552BE98720}" type="datetimeFigureOut">
              <a:rPr lang="en-GB" smtClean="0"/>
              <a:t>03/03/2022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96260C-360E-46E0-B572-4FACCDF094E6}" type="slidenum">
              <a:rPr lang="en-GB" smtClean="0"/>
              <a:t>‹#›</a:t>
            </a:fld>
            <a:endParaRPr lang="en-GB"/>
          </a:p>
        </p:txBody>
      </p:sp>
    </p:spTree>
    <p:extLst>
      <p:ext uri="{BB962C8B-B14F-4D97-AF65-F5344CB8AC3E}">
        <p14:creationId xmlns:p14="http://schemas.microsoft.com/office/powerpoint/2010/main" val="408847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2063C4-880D-4F86-ADA4-3C552BE98720}" type="datetimeFigureOut">
              <a:rPr lang="en-GB" smtClean="0"/>
              <a:t>03/03/2022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96260C-360E-46E0-B572-4FACCDF094E6}" type="slidenum">
              <a:rPr lang="en-GB" smtClean="0"/>
              <a:t>‹#›</a:t>
            </a:fld>
            <a:endParaRPr lang="en-GB"/>
          </a:p>
        </p:txBody>
      </p:sp>
    </p:spTree>
    <p:extLst>
      <p:ext uri="{BB962C8B-B14F-4D97-AF65-F5344CB8AC3E}">
        <p14:creationId xmlns:p14="http://schemas.microsoft.com/office/powerpoint/2010/main" val="88726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2063C4-880D-4F86-ADA4-3C552BE98720}" type="datetimeFigureOut">
              <a:rPr lang="en-GB" smtClean="0"/>
              <a:t>03/03/2022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96260C-360E-46E0-B572-4FACCDF094E6}" type="slidenum">
              <a:rPr lang="en-GB" smtClean="0"/>
              <a:t>‹#›</a:t>
            </a:fld>
            <a:endParaRPr lang="en-GB"/>
          </a:p>
        </p:txBody>
      </p:sp>
    </p:spTree>
    <p:extLst>
      <p:ext uri="{BB962C8B-B14F-4D97-AF65-F5344CB8AC3E}">
        <p14:creationId xmlns:p14="http://schemas.microsoft.com/office/powerpoint/2010/main" val="292157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2063C4-880D-4F86-ADA4-3C552BE98720}" type="datetimeFigureOut">
              <a:rPr lang="en-GB" smtClean="0"/>
              <a:t>03/03/2022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96260C-360E-46E0-B572-4FACCDF094E6}" type="slidenum">
              <a:rPr lang="en-GB" smtClean="0"/>
              <a:t>‹#›</a:t>
            </a:fld>
            <a:endParaRPr lang="en-GB"/>
          </a:p>
        </p:txBody>
      </p:sp>
    </p:spTree>
    <p:extLst>
      <p:ext uri="{BB962C8B-B14F-4D97-AF65-F5344CB8AC3E}">
        <p14:creationId xmlns:p14="http://schemas.microsoft.com/office/powerpoint/2010/main" val="1839520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2063C4-880D-4F86-ADA4-3C552BE98720}" type="datetimeFigureOut">
              <a:rPr lang="en-GB" smtClean="0"/>
              <a:t>03/03/2022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96260C-360E-46E0-B572-4FACCDF094E6}" type="slidenum">
              <a:rPr lang="en-GB" smtClean="0"/>
              <a:t>‹#›</a:t>
            </a:fld>
            <a:endParaRPr lang="en-GB"/>
          </a:p>
        </p:txBody>
      </p:sp>
    </p:spTree>
    <p:extLst>
      <p:ext uri="{BB962C8B-B14F-4D97-AF65-F5344CB8AC3E}">
        <p14:creationId xmlns:p14="http://schemas.microsoft.com/office/powerpoint/2010/main" val="21582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2063C4-880D-4F86-ADA4-3C552BE98720}" type="datetimeFigureOut">
              <a:rPr lang="en-GB" smtClean="0"/>
              <a:t>03/03/2022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96260C-360E-46E0-B572-4FACCDF094E6}" type="slidenum">
              <a:rPr lang="en-GB" smtClean="0"/>
              <a:t>‹#›</a:t>
            </a:fld>
            <a:endParaRPr lang="en-GB"/>
          </a:p>
        </p:txBody>
      </p:sp>
    </p:spTree>
    <p:extLst>
      <p:ext uri="{BB962C8B-B14F-4D97-AF65-F5344CB8AC3E}">
        <p14:creationId xmlns:p14="http://schemas.microsoft.com/office/powerpoint/2010/main" val="1882961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063C4-880D-4F86-ADA4-3C552BE98720}" type="datetimeFigureOut">
              <a:rPr lang="en-GB" smtClean="0"/>
              <a:t>03/03/2022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96260C-360E-46E0-B572-4FACCDF094E6}" type="slidenum">
              <a:rPr lang="en-GB" smtClean="0"/>
              <a:t>‹#›</a:t>
            </a:fld>
            <a:endParaRPr lang="en-GB"/>
          </a:p>
        </p:txBody>
      </p:sp>
    </p:spTree>
    <p:extLst>
      <p:ext uri="{BB962C8B-B14F-4D97-AF65-F5344CB8AC3E}">
        <p14:creationId xmlns:p14="http://schemas.microsoft.com/office/powerpoint/2010/main" val="2674249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063C4-880D-4F86-ADA4-3C552BE98720}" type="datetimeFigureOut">
              <a:rPr lang="en-GB" smtClean="0"/>
              <a:t>03/03/2022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96260C-360E-46E0-B572-4FACCDF094E6}" type="slidenum">
              <a:rPr lang="en-GB" smtClean="0"/>
              <a:t>‹#›</a:t>
            </a:fld>
            <a:endParaRPr lang="en-GB"/>
          </a:p>
        </p:txBody>
      </p:sp>
    </p:spTree>
    <p:extLst>
      <p:ext uri="{BB962C8B-B14F-4D97-AF65-F5344CB8AC3E}">
        <p14:creationId xmlns:p14="http://schemas.microsoft.com/office/powerpoint/2010/main" val="4065533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063C4-880D-4F86-ADA4-3C552BE98720}" type="datetimeFigureOut">
              <a:rPr lang="en-GB" smtClean="0"/>
              <a:t>03/03/2022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96260C-360E-46E0-B572-4FACCDF094E6}" type="slidenum">
              <a:rPr lang="en-GB" smtClean="0"/>
              <a:t>‹#›</a:t>
            </a:fld>
            <a:endParaRPr lang="en-GB"/>
          </a:p>
        </p:txBody>
      </p:sp>
    </p:spTree>
    <p:extLst>
      <p:ext uri="{BB962C8B-B14F-4D97-AF65-F5344CB8AC3E}">
        <p14:creationId xmlns:p14="http://schemas.microsoft.com/office/powerpoint/2010/main" val="39103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42063C4-880D-4F86-ADA4-3C552BE98720}" type="datetimeFigureOut">
              <a:rPr lang="en-GB" smtClean="0"/>
              <a:t>03/03/2022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996260C-360E-46E0-B572-4FACCDF094E6}" type="slidenum">
              <a:rPr lang="en-GB" smtClean="0"/>
              <a:t>‹#›</a:t>
            </a:fld>
            <a:endParaRPr lang="en-GB"/>
          </a:p>
        </p:txBody>
      </p:sp>
    </p:spTree>
    <p:extLst>
      <p:ext uri="{BB962C8B-B14F-4D97-AF65-F5344CB8AC3E}">
        <p14:creationId xmlns:p14="http://schemas.microsoft.com/office/powerpoint/2010/main" val="307702459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hsbsa.nhs.uk/pharmacies-gp-practices-and-appliance-contractors/dispensing-contractors-information/smoking-cessation-advance-service-referral-secondary-care-community-pharmac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learning.ncsct.co.uk/englan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virtualoutcomes.co.uk/pharmacy-train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snc.org.uk/wp-content/uploads/2021/09/Referral-form-from-GP-practice-to-community-pharmacy.docx"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psnc.org.uk/wp-content/uploads/2021/10/Referral-form-from-GP-practice-to-community-pharmacy.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maps/d/u/0/edit?mid=1aZw0mZyjusj327RPtArae5MkoSZkKqIj&amp;usp=shari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5347-5BAB-41E5-822F-FD0B3A4BA6B8}"/>
              </a:ext>
            </a:extLst>
          </p:cNvPr>
          <p:cNvSpPr>
            <a:spLocks noGrp="1"/>
          </p:cNvSpPr>
          <p:nvPr>
            <p:ph type="ctrTitle"/>
          </p:nvPr>
        </p:nvSpPr>
        <p:spPr>
          <a:xfrm>
            <a:off x="1910080" y="4307840"/>
            <a:ext cx="9443720" cy="1797678"/>
          </a:xfrm>
        </p:spPr>
        <p:txBody>
          <a:bodyPr>
            <a:normAutofit/>
          </a:bodyPr>
          <a:lstStyle/>
          <a:p>
            <a:r>
              <a:rPr lang="en-GB" dirty="0">
                <a:solidFill>
                  <a:schemeClr val="tx1">
                    <a:lumMod val="85000"/>
                  </a:schemeClr>
                </a:solidFill>
              </a:rPr>
              <a:t>Services Workshop</a:t>
            </a:r>
            <a:br>
              <a:rPr lang="en-GB" dirty="0">
                <a:solidFill>
                  <a:schemeClr val="tx1">
                    <a:lumMod val="85000"/>
                  </a:schemeClr>
                </a:solidFill>
              </a:rPr>
            </a:br>
            <a:r>
              <a:rPr lang="en-GB" sz="2200" dirty="0">
                <a:solidFill>
                  <a:schemeClr val="tx1">
                    <a:lumMod val="85000"/>
                  </a:schemeClr>
                </a:solidFill>
              </a:rPr>
              <a:t>March  2022</a:t>
            </a:r>
          </a:p>
        </p:txBody>
      </p:sp>
      <p:sp>
        <p:nvSpPr>
          <p:cNvPr id="3" name="Subtitle 2">
            <a:extLst>
              <a:ext uri="{FF2B5EF4-FFF2-40B4-BE49-F238E27FC236}">
                <a16:creationId xmlns:a16="http://schemas.microsoft.com/office/drawing/2014/main" id="{B776DB62-925C-4D81-9858-037AE0A07EAD}"/>
              </a:ext>
            </a:extLst>
          </p:cNvPr>
          <p:cNvSpPr>
            <a:spLocks noGrp="1"/>
          </p:cNvSpPr>
          <p:nvPr>
            <p:ph type="subTitle" idx="1"/>
          </p:nvPr>
        </p:nvSpPr>
        <p:spPr/>
        <p:txBody>
          <a:bodyPr>
            <a:normAutofit fontScale="70000" lnSpcReduction="20000"/>
          </a:bodyPr>
          <a:lstStyle/>
          <a:p>
            <a:r>
              <a:rPr lang="en-GB" dirty="0"/>
              <a:t>David Dean CO</a:t>
            </a:r>
          </a:p>
          <a:p>
            <a:r>
              <a:rPr lang="en-GB" dirty="0"/>
              <a:t>Kevin Barnes CSO</a:t>
            </a:r>
          </a:p>
        </p:txBody>
      </p:sp>
      <p:pic>
        <p:nvPicPr>
          <p:cNvPr id="5" name="Picture 4" descr="Logo&#10;&#10;Description automatically generated">
            <a:extLst>
              <a:ext uri="{FF2B5EF4-FFF2-40B4-BE49-F238E27FC236}">
                <a16:creationId xmlns:a16="http://schemas.microsoft.com/office/drawing/2014/main" id="{9410CD1E-9F91-42C5-890D-32BDA3DA1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4054" y="259282"/>
            <a:ext cx="7358968" cy="2869998"/>
          </a:xfrm>
          <a:prstGeom prst="rect">
            <a:avLst/>
          </a:prstGeom>
        </p:spPr>
      </p:pic>
    </p:spTree>
    <p:extLst>
      <p:ext uri="{BB962C8B-B14F-4D97-AF65-F5344CB8AC3E}">
        <p14:creationId xmlns:p14="http://schemas.microsoft.com/office/powerpoint/2010/main" val="3020313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3FE3-B8D1-4A25-94E7-20E75C31645B}"/>
              </a:ext>
            </a:extLst>
          </p:cNvPr>
          <p:cNvSpPr>
            <a:spLocks noGrp="1"/>
          </p:cNvSpPr>
          <p:nvPr>
            <p:ph type="title"/>
          </p:nvPr>
        </p:nvSpPr>
        <p:spPr/>
        <p:txBody>
          <a:bodyPr>
            <a:normAutofit fontScale="90000"/>
          </a:bodyPr>
          <a:lstStyle/>
          <a:p>
            <a:r>
              <a:rPr lang="en-GB" dirty="0">
                <a:solidFill>
                  <a:schemeClr val="tx1">
                    <a:lumMod val="85000"/>
                  </a:schemeClr>
                </a:solidFill>
              </a:rPr>
              <a:t>Smoking Cessation Service </a:t>
            </a:r>
            <a:br>
              <a:rPr lang="en-GB" dirty="0">
                <a:solidFill>
                  <a:schemeClr val="tx1">
                    <a:lumMod val="85000"/>
                  </a:schemeClr>
                </a:solidFill>
              </a:rPr>
            </a:br>
            <a:r>
              <a:rPr lang="en-GB" dirty="0">
                <a:solidFill>
                  <a:schemeClr val="tx1">
                    <a:lumMod val="85000"/>
                  </a:schemeClr>
                </a:solidFill>
              </a:rPr>
              <a:t>(Hospital Discharge)</a:t>
            </a:r>
          </a:p>
        </p:txBody>
      </p:sp>
      <p:sp>
        <p:nvSpPr>
          <p:cNvPr id="3" name="Content Placeholder 2">
            <a:extLst>
              <a:ext uri="{FF2B5EF4-FFF2-40B4-BE49-F238E27FC236}">
                <a16:creationId xmlns:a16="http://schemas.microsoft.com/office/drawing/2014/main" id="{7957F926-167C-459F-850C-02BBB3B3300F}"/>
              </a:ext>
            </a:extLst>
          </p:cNvPr>
          <p:cNvSpPr>
            <a:spLocks noGrp="1"/>
          </p:cNvSpPr>
          <p:nvPr>
            <p:ph idx="1"/>
          </p:nvPr>
        </p:nvSpPr>
        <p:spPr/>
        <p:txBody>
          <a:bodyPr/>
          <a:lstStyle/>
          <a:p>
            <a:endParaRPr lang="en-GB" b="0" i="0" dirty="0">
              <a:solidFill>
                <a:schemeClr val="tx1">
                  <a:lumMod val="85000"/>
                </a:schemeClr>
              </a:solidFill>
              <a:effectLst/>
            </a:endParaRPr>
          </a:p>
          <a:p>
            <a:r>
              <a:rPr lang="en-GB" b="0" i="0" dirty="0">
                <a:solidFill>
                  <a:schemeClr val="tx1">
                    <a:lumMod val="85000"/>
                  </a:schemeClr>
                </a:solidFill>
                <a:effectLst/>
              </a:rPr>
              <a:t>The SCS was added to the NHS Community Pharmacy Contractual Framework (CPCF) as part of Year 3 (2021/22) of the five-year CPCF deal.  </a:t>
            </a:r>
          </a:p>
          <a:p>
            <a:r>
              <a:rPr lang="en-GB" b="0" i="0" dirty="0">
                <a:solidFill>
                  <a:schemeClr val="tx1">
                    <a:lumMod val="85000"/>
                  </a:schemeClr>
                </a:solidFill>
                <a:effectLst/>
              </a:rPr>
              <a:t>Around 5.7 million people or nearly 14% of the adult population in England were reported to smoke in 2019. Smokers see their GP over a third more often than non-smokers, and smoking is linked to nearly half a million hospital admissions each year.</a:t>
            </a:r>
            <a:endParaRPr lang="en-GB" dirty="0">
              <a:solidFill>
                <a:schemeClr val="tx1">
                  <a:lumMod val="85000"/>
                </a:schemeClr>
              </a:solidFill>
            </a:endParaRPr>
          </a:p>
        </p:txBody>
      </p:sp>
    </p:spTree>
    <p:extLst>
      <p:ext uri="{BB962C8B-B14F-4D97-AF65-F5344CB8AC3E}">
        <p14:creationId xmlns:p14="http://schemas.microsoft.com/office/powerpoint/2010/main" val="2570156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C28D81-00DA-4082-BF18-8F97C2E17B36}"/>
              </a:ext>
            </a:extLst>
          </p:cNvPr>
          <p:cNvSpPr>
            <a:spLocks noGrp="1"/>
          </p:cNvSpPr>
          <p:nvPr>
            <p:ph idx="1"/>
          </p:nvPr>
        </p:nvSpPr>
        <p:spPr>
          <a:xfrm>
            <a:off x="1149980" y="1630753"/>
            <a:ext cx="10233800" cy="4351338"/>
          </a:xfrm>
        </p:spPr>
        <p:txBody>
          <a:bodyPr/>
          <a:lstStyle/>
          <a:p>
            <a:r>
              <a:rPr lang="en-GB" b="0" i="0" dirty="0">
                <a:solidFill>
                  <a:schemeClr val="tx1">
                    <a:lumMod val="85000"/>
                  </a:schemeClr>
                </a:solidFill>
                <a:effectLst/>
              </a:rPr>
              <a:t>The service officially commences on 10th March 2022, which is the day after No Smoking Day; however, since this is an Advanced service, contractors are free to choose if they will provide the service and when they will start providing it.</a:t>
            </a:r>
          </a:p>
          <a:p>
            <a:r>
              <a:rPr lang="en-GB" b="0" i="0" dirty="0">
                <a:solidFill>
                  <a:schemeClr val="tx1">
                    <a:lumMod val="85000"/>
                  </a:schemeClr>
                </a:solidFill>
                <a:effectLst/>
              </a:rPr>
              <a:t>The service must be provided by a pharmacist, due to the current rules on exemptions for VAT</a:t>
            </a:r>
            <a:endParaRPr lang="en-GB" dirty="0">
              <a:solidFill>
                <a:schemeClr val="tx1">
                  <a:lumMod val="85000"/>
                </a:schemeClr>
              </a:solidFill>
            </a:endParaRPr>
          </a:p>
          <a:p>
            <a:r>
              <a:rPr lang="en-GB" b="0" i="0" dirty="0">
                <a:solidFill>
                  <a:schemeClr val="tx1">
                    <a:lumMod val="85000"/>
                  </a:schemeClr>
                </a:solidFill>
                <a:effectLst/>
              </a:rPr>
              <a:t>To provide the service, contractors must have a carbon monoxide (CO) monitor (</a:t>
            </a:r>
            <a:r>
              <a:rPr lang="en-GB" b="1" i="0" dirty="0">
                <a:solidFill>
                  <a:schemeClr val="tx1">
                    <a:lumMod val="85000"/>
                  </a:schemeClr>
                </a:solidFill>
                <a:effectLst/>
              </a:rPr>
              <a:t>which is suitable for use with pregnant women</a:t>
            </a:r>
            <a:r>
              <a:rPr lang="en-GB" b="0" i="0" dirty="0">
                <a:solidFill>
                  <a:schemeClr val="tx1">
                    <a:lumMod val="85000"/>
                  </a:schemeClr>
                </a:solidFill>
                <a:effectLst/>
              </a:rPr>
              <a:t>) and sufficient disposable single patient use mouthpieces</a:t>
            </a:r>
          </a:p>
          <a:p>
            <a:endParaRPr lang="en-GB" b="0" i="0" dirty="0">
              <a:solidFill>
                <a:schemeClr val="tx1"/>
              </a:solidFill>
              <a:effectLst/>
            </a:endParaRPr>
          </a:p>
          <a:p>
            <a:endParaRPr lang="en-GB" dirty="0">
              <a:solidFill>
                <a:schemeClr val="tx1"/>
              </a:solidFill>
            </a:endParaRPr>
          </a:p>
        </p:txBody>
      </p:sp>
      <p:sp>
        <p:nvSpPr>
          <p:cNvPr id="4" name="Title 1">
            <a:extLst>
              <a:ext uri="{FF2B5EF4-FFF2-40B4-BE49-F238E27FC236}">
                <a16:creationId xmlns:a16="http://schemas.microsoft.com/office/drawing/2014/main" id="{F9AFFB7A-04A6-483C-A389-2B273E6CDFBB}"/>
              </a:ext>
            </a:extLst>
          </p:cNvPr>
          <p:cNvSpPr>
            <a:spLocks noGrp="1"/>
          </p:cNvSpPr>
          <p:nvPr>
            <p:ph type="title"/>
          </p:nvPr>
        </p:nvSpPr>
        <p:spPr>
          <a:xfrm>
            <a:off x="838200" y="365125"/>
            <a:ext cx="10515600" cy="1325563"/>
          </a:xfrm>
        </p:spPr>
        <p:txBody>
          <a:bodyPr/>
          <a:lstStyle/>
          <a:p>
            <a:r>
              <a:rPr lang="en-GB" dirty="0">
                <a:solidFill>
                  <a:schemeClr val="tx1">
                    <a:lumMod val="85000"/>
                  </a:schemeClr>
                </a:solidFill>
              </a:rPr>
              <a:t>Pharmacy Requirements</a:t>
            </a:r>
          </a:p>
        </p:txBody>
      </p:sp>
    </p:spTree>
    <p:extLst>
      <p:ext uri="{BB962C8B-B14F-4D97-AF65-F5344CB8AC3E}">
        <p14:creationId xmlns:p14="http://schemas.microsoft.com/office/powerpoint/2010/main" val="467339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814B1-1535-453E-8FD4-CFB2F07110F1}"/>
              </a:ext>
            </a:extLst>
          </p:cNvPr>
          <p:cNvSpPr>
            <a:spLocks noGrp="1"/>
          </p:cNvSpPr>
          <p:nvPr>
            <p:ph type="title"/>
          </p:nvPr>
        </p:nvSpPr>
        <p:spPr/>
        <p:txBody>
          <a:bodyPr/>
          <a:lstStyle/>
          <a:p>
            <a:r>
              <a:rPr lang="en-GB" dirty="0"/>
              <a:t>Training Requirements</a:t>
            </a:r>
          </a:p>
        </p:txBody>
      </p:sp>
      <p:sp>
        <p:nvSpPr>
          <p:cNvPr id="3" name="Content Placeholder 2">
            <a:extLst>
              <a:ext uri="{FF2B5EF4-FFF2-40B4-BE49-F238E27FC236}">
                <a16:creationId xmlns:a16="http://schemas.microsoft.com/office/drawing/2014/main" id="{1F6FF894-9568-49E0-83B2-8712FBA6C432}"/>
              </a:ext>
            </a:extLst>
          </p:cNvPr>
          <p:cNvSpPr>
            <a:spLocks noGrp="1"/>
          </p:cNvSpPr>
          <p:nvPr>
            <p:ph idx="1"/>
          </p:nvPr>
        </p:nvSpPr>
        <p:spPr/>
        <p:txBody>
          <a:bodyPr/>
          <a:lstStyle/>
          <a:p>
            <a:pPr algn="just">
              <a:buFont typeface="Arial" panose="020B0604020202020204" pitchFamily="34" charset="0"/>
              <a:buChar char="•"/>
            </a:pPr>
            <a:r>
              <a:rPr lang="en-GB" b="0" i="0" dirty="0">
                <a:solidFill>
                  <a:schemeClr val="tx1">
                    <a:lumMod val="85000"/>
                  </a:schemeClr>
                </a:solidFill>
                <a:effectLst/>
              </a:rPr>
              <a:t>Read and understood the operational processes to provide the SCS as described in the </a:t>
            </a:r>
            <a:r>
              <a:rPr lang="en-GB" b="1" i="0" u="sng" dirty="0">
                <a:solidFill>
                  <a:schemeClr val="tx1">
                    <a:lumMod val="85000"/>
                  </a:schemeClr>
                </a:solidFill>
                <a:effectLst/>
                <a:hlinkClick r:id="rId3">
                  <a:extLst>
                    <a:ext uri="{A12FA001-AC4F-418D-AE19-62706E023703}">
                      <ahyp:hlinkClr xmlns:ahyp="http://schemas.microsoft.com/office/drawing/2018/hyperlinkcolor" val="tx"/>
                    </a:ext>
                  </a:extLst>
                </a:hlinkClick>
              </a:rPr>
              <a:t>service specification</a:t>
            </a:r>
            <a:r>
              <a:rPr lang="en-GB" b="0" i="0" dirty="0">
                <a:solidFill>
                  <a:schemeClr val="tx1">
                    <a:lumMod val="85000"/>
                  </a:schemeClr>
                </a:solidFill>
                <a:effectLst/>
              </a:rPr>
              <a:t>;  </a:t>
            </a:r>
          </a:p>
          <a:p>
            <a:pPr algn="just">
              <a:buFont typeface="Arial" panose="020B0604020202020204" pitchFamily="34" charset="0"/>
              <a:buChar char="•"/>
            </a:pPr>
            <a:r>
              <a:rPr lang="en-GB" b="0" i="0" dirty="0">
                <a:solidFill>
                  <a:schemeClr val="tx1">
                    <a:lumMod val="85000"/>
                  </a:schemeClr>
                </a:solidFill>
                <a:effectLst/>
              </a:rPr>
              <a:t>Successfully completed the following </a:t>
            </a:r>
            <a:r>
              <a:rPr lang="en-GB" b="1" i="0" u="sng" dirty="0">
                <a:solidFill>
                  <a:schemeClr val="tx1">
                    <a:lumMod val="85000"/>
                  </a:schemeClr>
                </a:solidFill>
                <a:effectLst/>
                <a:hlinkClick r:id="rId4">
                  <a:extLst>
                    <a:ext uri="{A12FA001-AC4F-418D-AE19-62706E023703}">
                      <ahyp:hlinkClr xmlns:ahyp="http://schemas.microsoft.com/office/drawing/2018/hyperlinkcolor" val="tx"/>
                    </a:ext>
                  </a:extLst>
                </a:hlinkClick>
              </a:rPr>
              <a:t>National Centre for Smoking Cessation and Training (NCSCT) courses</a:t>
            </a:r>
            <a:r>
              <a:rPr lang="en-GB" b="0" i="0" dirty="0">
                <a:solidFill>
                  <a:schemeClr val="tx1">
                    <a:lumMod val="85000"/>
                  </a:schemeClr>
                </a:solidFill>
                <a:effectLst/>
              </a:rPr>
              <a:t> and satisfactorily passed the assessments (where applicable): </a:t>
            </a:r>
          </a:p>
          <a:p>
            <a:pPr marL="742950" lvl="1" indent="-285750" algn="just">
              <a:buFont typeface="Arial" panose="020B0604020202020204" pitchFamily="34" charset="0"/>
              <a:buChar char="•"/>
            </a:pPr>
            <a:r>
              <a:rPr lang="en-GB" b="0" i="0" dirty="0">
                <a:solidFill>
                  <a:schemeClr val="tx1">
                    <a:lumMod val="85000"/>
                  </a:schemeClr>
                </a:solidFill>
                <a:effectLst/>
              </a:rPr>
              <a:t>Stop Smoking Practitioner training and certification; </a:t>
            </a:r>
          </a:p>
          <a:p>
            <a:pPr marL="742950" lvl="1" indent="-285750" algn="just">
              <a:buFont typeface="Arial" panose="020B0604020202020204" pitchFamily="34" charset="0"/>
              <a:buChar char="•"/>
            </a:pPr>
            <a:r>
              <a:rPr lang="en-GB" b="0" i="0" dirty="0">
                <a:solidFill>
                  <a:schemeClr val="tx1">
                    <a:lumMod val="85000"/>
                  </a:schemeClr>
                </a:solidFill>
                <a:effectLst/>
              </a:rPr>
              <a:t>Mental health and smoking cessation course; Pregnancy and smoking cessation course; and </a:t>
            </a:r>
          </a:p>
          <a:p>
            <a:pPr marL="742950" lvl="1" indent="-285750" algn="just">
              <a:buFont typeface="Arial" panose="020B0604020202020204" pitchFamily="34" charset="0"/>
              <a:buChar char="•"/>
            </a:pPr>
            <a:r>
              <a:rPr lang="en-GB" b="0" i="0" dirty="0">
                <a:solidFill>
                  <a:schemeClr val="tx1">
                    <a:lumMod val="85000"/>
                  </a:schemeClr>
                </a:solidFill>
                <a:effectLst/>
              </a:rPr>
              <a:t>E-cigarettes: a guide for healthcare professionals course. </a:t>
            </a:r>
          </a:p>
          <a:p>
            <a:endParaRPr lang="en-GB" dirty="0"/>
          </a:p>
        </p:txBody>
      </p:sp>
    </p:spTree>
    <p:extLst>
      <p:ext uri="{BB962C8B-B14F-4D97-AF65-F5344CB8AC3E}">
        <p14:creationId xmlns:p14="http://schemas.microsoft.com/office/powerpoint/2010/main" val="1444166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2319-6D9D-4743-B963-91880C21C29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3AF4A98-1DDD-4B75-98F4-76BC321C6DD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E60E725-1C93-4A1C-B15F-07D5CD81BECB}"/>
              </a:ext>
            </a:extLst>
          </p:cNvPr>
          <p:cNvPicPr>
            <a:picLocks noChangeAspect="1"/>
          </p:cNvPicPr>
          <p:nvPr/>
        </p:nvPicPr>
        <p:blipFill rotWithShape="1">
          <a:blip r:embed="rId2"/>
          <a:srcRect r="8150" b="-1292"/>
          <a:stretch/>
        </p:blipFill>
        <p:spPr>
          <a:xfrm>
            <a:off x="1479765" y="442340"/>
            <a:ext cx="8953390" cy="6050535"/>
          </a:xfrm>
          <a:prstGeom prst="rect">
            <a:avLst/>
          </a:prstGeom>
        </p:spPr>
      </p:pic>
    </p:spTree>
    <p:extLst>
      <p:ext uri="{BB962C8B-B14F-4D97-AF65-F5344CB8AC3E}">
        <p14:creationId xmlns:p14="http://schemas.microsoft.com/office/powerpoint/2010/main" val="426616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A4856-9436-4873-8C7D-CB527C65FBEA}"/>
              </a:ext>
            </a:extLst>
          </p:cNvPr>
          <p:cNvSpPr>
            <a:spLocks noGrp="1"/>
          </p:cNvSpPr>
          <p:nvPr>
            <p:ph type="title"/>
          </p:nvPr>
        </p:nvSpPr>
        <p:spPr/>
        <p:txBody>
          <a:bodyPr>
            <a:normAutofit fontScale="90000"/>
          </a:bodyPr>
          <a:lstStyle/>
          <a:p>
            <a:r>
              <a:rPr lang="en-GB" b="0" dirty="0">
                <a:solidFill>
                  <a:schemeClr val="tx1">
                    <a:lumMod val="85000"/>
                  </a:schemeClr>
                </a:solidFill>
                <a:effectLst/>
              </a:rPr>
              <a:t>Inclusion criteria for the service</a:t>
            </a:r>
            <a:br>
              <a:rPr lang="en-GB" b="1" dirty="0">
                <a:solidFill>
                  <a:schemeClr val="tx1">
                    <a:lumMod val="85000"/>
                  </a:schemeClr>
                </a:solidFill>
                <a:effectLst/>
              </a:rPr>
            </a:br>
            <a:endParaRPr lang="en-GB" dirty="0">
              <a:solidFill>
                <a:schemeClr val="tx1">
                  <a:lumMod val="85000"/>
                </a:schemeClr>
              </a:solidFill>
            </a:endParaRPr>
          </a:p>
        </p:txBody>
      </p:sp>
      <p:sp>
        <p:nvSpPr>
          <p:cNvPr id="3" name="Content Placeholder 2">
            <a:extLst>
              <a:ext uri="{FF2B5EF4-FFF2-40B4-BE49-F238E27FC236}">
                <a16:creationId xmlns:a16="http://schemas.microsoft.com/office/drawing/2014/main" id="{84C481AD-8C18-4A7D-9D1F-99D95B94594A}"/>
              </a:ext>
            </a:extLst>
          </p:cNvPr>
          <p:cNvSpPr>
            <a:spLocks noGrp="1"/>
          </p:cNvSpPr>
          <p:nvPr>
            <p:ph idx="1"/>
          </p:nvPr>
        </p:nvSpPr>
        <p:spPr/>
        <p:txBody>
          <a:bodyPr/>
          <a:lstStyle/>
          <a:p>
            <a:pPr algn="just">
              <a:buFont typeface="Arial" panose="020B0604020202020204" pitchFamily="34" charset="0"/>
              <a:buChar char="•"/>
            </a:pPr>
            <a:r>
              <a:rPr lang="en-GB" b="0" i="0" dirty="0">
                <a:solidFill>
                  <a:schemeClr val="tx1">
                    <a:lumMod val="85000"/>
                  </a:schemeClr>
                </a:solidFill>
                <a:effectLst/>
              </a:rPr>
              <a:t>People aged 18 years and older who have started treatment for tobacco dependence in hospital and have chosen to continue their treatment in community pharmacy after discharge</a:t>
            </a:r>
          </a:p>
          <a:p>
            <a:pPr algn="just">
              <a:buFont typeface="Arial" panose="020B0604020202020204" pitchFamily="34" charset="0"/>
              <a:buChar char="•"/>
            </a:pPr>
            <a:r>
              <a:rPr lang="en-GB" b="0" i="0" dirty="0">
                <a:solidFill>
                  <a:schemeClr val="tx1">
                    <a:lumMod val="85000"/>
                  </a:schemeClr>
                </a:solidFill>
                <a:effectLst/>
              </a:rPr>
              <a:t>This service does not exclude women who are pregnant or people who suffer from non-complex mental health problems although alternative local arrangements may already be in place for such people</a:t>
            </a:r>
          </a:p>
          <a:p>
            <a:endParaRPr lang="en-GB" dirty="0"/>
          </a:p>
        </p:txBody>
      </p:sp>
    </p:spTree>
    <p:extLst>
      <p:ext uri="{BB962C8B-B14F-4D97-AF65-F5344CB8AC3E}">
        <p14:creationId xmlns:p14="http://schemas.microsoft.com/office/powerpoint/2010/main" val="2435187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FC87-3EE4-4E6F-8C40-1C38F966D850}"/>
              </a:ext>
            </a:extLst>
          </p:cNvPr>
          <p:cNvSpPr>
            <a:spLocks noGrp="1"/>
          </p:cNvSpPr>
          <p:nvPr>
            <p:ph type="title"/>
          </p:nvPr>
        </p:nvSpPr>
        <p:spPr/>
        <p:txBody>
          <a:bodyPr>
            <a:normAutofit/>
          </a:bodyPr>
          <a:lstStyle/>
          <a:p>
            <a:r>
              <a:rPr lang="en-GB" dirty="0">
                <a:solidFill>
                  <a:schemeClr val="tx1">
                    <a:lumMod val="85000"/>
                  </a:schemeClr>
                </a:solidFill>
              </a:rPr>
              <a:t>Referrals</a:t>
            </a:r>
          </a:p>
        </p:txBody>
      </p:sp>
      <p:sp>
        <p:nvSpPr>
          <p:cNvPr id="3" name="Content Placeholder 2">
            <a:extLst>
              <a:ext uri="{FF2B5EF4-FFF2-40B4-BE49-F238E27FC236}">
                <a16:creationId xmlns:a16="http://schemas.microsoft.com/office/drawing/2014/main" id="{1ED2F0B2-584D-47AC-853B-42FF73F98A7F}"/>
              </a:ext>
            </a:extLst>
          </p:cNvPr>
          <p:cNvSpPr>
            <a:spLocks noGrp="1"/>
          </p:cNvSpPr>
          <p:nvPr>
            <p:ph idx="1"/>
          </p:nvPr>
        </p:nvSpPr>
        <p:spPr/>
        <p:txBody>
          <a:bodyPr/>
          <a:lstStyle/>
          <a:p>
            <a:pPr algn="just"/>
            <a:r>
              <a:rPr lang="en-GB" b="0" i="0" dirty="0">
                <a:solidFill>
                  <a:schemeClr val="tx1">
                    <a:lumMod val="85000"/>
                  </a:schemeClr>
                </a:solidFill>
                <a:effectLst/>
              </a:rPr>
              <a:t>NHS trusts will identify patients who are smokers, provide a pre‑quit assessment, and start treatment. With consent, patients will be offered a referral to a pharmacy which is participating in the SCS (the patient will choose which pharmacy they wish to be referred to). The referral will be made using a secure electronic system or </a:t>
            </a:r>
            <a:r>
              <a:rPr lang="en-GB" b="0" i="0" dirty="0" err="1">
                <a:solidFill>
                  <a:schemeClr val="tx1">
                    <a:lumMod val="85000"/>
                  </a:schemeClr>
                </a:solidFill>
                <a:effectLst/>
              </a:rPr>
              <a:t>NHSmail</a:t>
            </a:r>
            <a:r>
              <a:rPr lang="en-GB" b="0" i="0" dirty="0">
                <a:solidFill>
                  <a:schemeClr val="tx1">
                    <a:lumMod val="85000"/>
                  </a:schemeClr>
                </a:solidFill>
                <a:effectLst/>
              </a:rPr>
              <a:t> following discharge from hospital.</a:t>
            </a:r>
          </a:p>
          <a:p>
            <a:endParaRPr lang="en-GB" dirty="0"/>
          </a:p>
        </p:txBody>
      </p:sp>
    </p:spTree>
    <p:extLst>
      <p:ext uri="{BB962C8B-B14F-4D97-AF65-F5344CB8AC3E}">
        <p14:creationId xmlns:p14="http://schemas.microsoft.com/office/powerpoint/2010/main" val="1971417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293F-0F88-4F57-83B1-3E7920E967BA}"/>
              </a:ext>
            </a:extLst>
          </p:cNvPr>
          <p:cNvSpPr>
            <a:spLocks noGrp="1"/>
          </p:cNvSpPr>
          <p:nvPr>
            <p:ph type="title"/>
          </p:nvPr>
        </p:nvSpPr>
        <p:spPr/>
        <p:txBody>
          <a:bodyPr/>
          <a:lstStyle/>
          <a:p>
            <a:r>
              <a:rPr lang="en-GB" dirty="0"/>
              <a:t>Process		</a:t>
            </a:r>
          </a:p>
        </p:txBody>
      </p:sp>
      <p:sp>
        <p:nvSpPr>
          <p:cNvPr id="3" name="Content Placeholder 2">
            <a:extLst>
              <a:ext uri="{FF2B5EF4-FFF2-40B4-BE49-F238E27FC236}">
                <a16:creationId xmlns:a16="http://schemas.microsoft.com/office/drawing/2014/main" id="{2A2D59E0-22B6-4AEC-A5B5-501AD038BC15}"/>
              </a:ext>
            </a:extLst>
          </p:cNvPr>
          <p:cNvSpPr>
            <a:spLocks noGrp="1"/>
          </p:cNvSpPr>
          <p:nvPr>
            <p:ph idx="1"/>
          </p:nvPr>
        </p:nvSpPr>
        <p:spPr/>
        <p:txBody>
          <a:bodyPr>
            <a:normAutofit lnSpcReduction="10000"/>
          </a:bodyPr>
          <a:lstStyle/>
          <a:p>
            <a:r>
              <a:rPr lang="en-GB" dirty="0">
                <a:solidFill>
                  <a:schemeClr val="tx1">
                    <a:lumMod val="85000"/>
                  </a:schemeClr>
                </a:solidFill>
              </a:rPr>
              <a:t>Contact patient within 5 days of referral</a:t>
            </a:r>
          </a:p>
          <a:p>
            <a:r>
              <a:rPr lang="en-GB" dirty="0">
                <a:solidFill>
                  <a:schemeClr val="tx1">
                    <a:lumMod val="85000"/>
                  </a:schemeClr>
                </a:solidFill>
              </a:rPr>
              <a:t>Record Consent		</a:t>
            </a:r>
          </a:p>
          <a:p>
            <a:r>
              <a:rPr lang="en-GB" dirty="0">
                <a:solidFill>
                  <a:schemeClr val="tx1">
                    <a:lumMod val="85000"/>
                  </a:schemeClr>
                </a:solidFill>
              </a:rPr>
              <a:t>Conduct CO test</a:t>
            </a:r>
          </a:p>
          <a:p>
            <a:r>
              <a:rPr lang="en-GB" dirty="0">
                <a:solidFill>
                  <a:schemeClr val="tx1">
                    <a:lumMod val="85000"/>
                  </a:schemeClr>
                </a:solidFill>
              </a:rPr>
              <a:t>Provision of Behavioural Support</a:t>
            </a:r>
          </a:p>
          <a:p>
            <a:r>
              <a:rPr lang="en-GB" b="0" i="0" dirty="0">
                <a:solidFill>
                  <a:schemeClr val="tx1">
                    <a:lumMod val="85000"/>
                  </a:schemeClr>
                </a:solidFill>
                <a:effectLst/>
              </a:rPr>
              <a:t>The pharmacy will supply a maximum of two weeks NRT at a time. As part of the consultation the suitability of the NRT should be reviewed and any changes agreed with the patient. The course length should not exceed 12 weeks treatment from the defined quit date. This includes any treatment supplied to the patient while in hospital and at the point of discharge.</a:t>
            </a:r>
            <a:endParaRPr lang="en-GB" dirty="0">
              <a:solidFill>
                <a:schemeClr val="tx1">
                  <a:lumMod val="85000"/>
                </a:schemeClr>
              </a:solidFill>
            </a:endParaRPr>
          </a:p>
        </p:txBody>
      </p:sp>
    </p:spTree>
    <p:extLst>
      <p:ext uri="{BB962C8B-B14F-4D97-AF65-F5344CB8AC3E}">
        <p14:creationId xmlns:p14="http://schemas.microsoft.com/office/powerpoint/2010/main" val="3281918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739A85-E103-48EC-8FDD-7ED65A9FC689}"/>
              </a:ext>
            </a:extLst>
          </p:cNvPr>
          <p:cNvSpPr txBox="1"/>
          <p:nvPr/>
        </p:nvSpPr>
        <p:spPr>
          <a:xfrm>
            <a:off x="527154" y="1012954"/>
            <a:ext cx="11137692" cy="4401205"/>
          </a:xfrm>
          <a:prstGeom prst="rect">
            <a:avLst/>
          </a:prstGeom>
          <a:noFill/>
        </p:spPr>
        <p:txBody>
          <a:bodyPr wrap="square">
            <a:spAutoFit/>
          </a:bodyPr>
          <a:lstStyle/>
          <a:p>
            <a:pPr algn="just"/>
            <a:r>
              <a:rPr lang="en-GB" sz="2800" b="0" i="0" dirty="0">
                <a:solidFill>
                  <a:schemeClr val="tx1">
                    <a:lumMod val="85000"/>
                  </a:schemeClr>
                </a:solidFill>
                <a:effectLst/>
              </a:rPr>
              <a:t>Following a remote or face-to-face consultation, the pharmacist should use their professional judgement to determine whether they may supply NRT in accordance with the requirements of the Human Medicines Regulations and the service specification.</a:t>
            </a:r>
          </a:p>
          <a:p>
            <a:pPr algn="just"/>
            <a:r>
              <a:rPr lang="en-GB" sz="2800" b="0" i="0" dirty="0">
                <a:solidFill>
                  <a:schemeClr val="tx1">
                    <a:lumMod val="85000"/>
                  </a:schemeClr>
                </a:solidFill>
                <a:effectLst/>
              </a:rPr>
              <a:t>A quantity sufficient for a maximum of two week’s treatment should be supplied to coincide with the next appointment.  The supply of NRT should be entered onto the Patient Medication Record (PMR) and the NRT supplied should be labelled. </a:t>
            </a:r>
          </a:p>
          <a:p>
            <a:pPr algn="just"/>
            <a:r>
              <a:rPr lang="en-GB" sz="2800" b="1" i="0" dirty="0">
                <a:solidFill>
                  <a:schemeClr val="tx1">
                    <a:lumMod val="85000"/>
                  </a:schemeClr>
                </a:solidFill>
                <a:effectLst/>
              </a:rPr>
              <a:t>The supply should be made free of charge to the patient</a:t>
            </a:r>
            <a:r>
              <a:rPr lang="en-GB" sz="2800" b="0" i="0" dirty="0">
                <a:solidFill>
                  <a:schemeClr val="tx1">
                    <a:lumMod val="85000"/>
                  </a:schemeClr>
                </a:solidFill>
                <a:effectLst/>
              </a:rPr>
              <a:t>; NHS prescription charges do not apply to these supplies.</a:t>
            </a:r>
          </a:p>
        </p:txBody>
      </p:sp>
    </p:spTree>
    <p:extLst>
      <p:ext uri="{BB962C8B-B14F-4D97-AF65-F5344CB8AC3E}">
        <p14:creationId xmlns:p14="http://schemas.microsoft.com/office/powerpoint/2010/main" val="2083659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E047F-66E6-46D8-941B-AE8C47105677}"/>
              </a:ext>
            </a:extLst>
          </p:cNvPr>
          <p:cNvSpPr>
            <a:spLocks noGrp="1"/>
          </p:cNvSpPr>
          <p:nvPr>
            <p:ph type="title"/>
          </p:nvPr>
        </p:nvSpPr>
        <p:spPr/>
        <p:txBody>
          <a:bodyPr/>
          <a:lstStyle/>
          <a:p>
            <a:r>
              <a:rPr lang="en-GB" dirty="0"/>
              <a:t>Payment	</a:t>
            </a:r>
          </a:p>
        </p:txBody>
      </p:sp>
      <p:sp>
        <p:nvSpPr>
          <p:cNvPr id="3" name="Content Placeholder 2">
            <a:extLst>
              <a:ext uri="{FF2B5EF4-FFF2-40B4-BE49-F238E27FC236}">
                <a16:creationId xmlns:a16="http://schemas.microsoft.com/office/drawing/2014/main" id="{B59F3906-7539-4BED-8F47-2A0EF7DDB68A}"/>
              </a:ext>
            </a:extLst>
          </p:cNvPr>
          <p:cNvSpPr>
            <a:spLocks noGrp="1"/>
          </p:cNvSpPr>
          <p:nvPr>
            <p:ph idx="1"/>
          </p:nvPr>
        </p:nvSpPr>
        <p:spPr/>
        <p:txBody>
          <a:bodyPr>
            <a:normAutofit lnSpcReduction="10000"/>
          </a:bodyPr>
          <a:lstStyle/>
          <a:p>
            <a:pPr algn="just">
              <a:buFont typeface="Arial" panose="020B0604020202020204" pitchFamily="34" charset="0"/>
              <a:buChar char="•"/>
            </a:pPr>
            <a:r>
              <a:rPr lang="en-GB" b="1" i="0" dirty="0">
                <a:solidFill>
                  <a:schemeClr val="tx1">
                    <a:lumMod val="85000"/>
                  </a:schemeClr>
                </a:solidFill>
                <a:effectLst/>
                <a:latin typeface="Helvetica Neue"/>
              </a:rPr>
              <a:t>A set-up fee of £1,000 </a:t>
            </a:r>
            <a:r>
              <a:rPr lang="en-GB" b="0" i="0" dirty="0">
                <a:solidFill>
                  <a:schemeClr val="tx1">
                    <a:lumMod val="85000"/>
                  </a:schemeClr>
                </a:solidFill>
                <a:effectLst/>
                <a:latin typeface="Helvetica Neue"/>
              </a:rPr>
              <a:t>(which will be paid following registration on MYS to provide the service, having declared the pharmacy is ready to provide the service</a:t>
            </a:r>
          </a:p>
          <a:p>
            <a:pPr algn="just">
              <a:buFont typeface="Arial" panose="020B0604020202020204" pitchFamily="34" charset="0"/>
              <a:buChar char="•"/>
            </a:pPr>
            <a:r>
              <a:rPr lang="en-GB" b="0" i="0" dirty="0">
                <a:solidFill>
                  <a:schemeClr val="tx1">
                    <a:lumMod val="85000"/>
                  </a:schemeClr>
                </a:solidFill>
                <a:effectLst/>
                <a:latin typeface="Helvetica Neue"/>
              </a:rPr>
              <a:t>For each patient a fee for: </a:t>
            </a:r>
          </a:p>
          <a:p>
            <a:pPr marL="742950" lvl="1" indent="-285750" algn="just">
              <a:buFont typeface="Arial" panose="020B0604020202020204" pitchFamily="34" charset="0"/>
              <a:buChar char="•"/>
            </a:pPr>
            <a:r>
              <a:rPr lang="en-GB" b="0" i="0" dirty="0">
                <a:solidFill>
                  <a:schemeClr val="tx1">
                    <a:lumMod val="85000"/>
                  </a:schemeClr>
                </a:solidFill>
                <a:effectLst/>
                <a:latin typeface="Helvetica Neue"/>
              </a:rPr>
              <a:t>the first consultation of £30; </a:t>
            </a:r>
          </a:p>
          <a:p>
            <a:pPr marL="742950" lvl="1" indent="-285750" algn="just">
              <a:buFont typeface="Arial" panose="020B0604020202020204" pitchFamily="34" charset="0"/>
              <a:buChar char="•"/>
            </a:pPr>
            <a:r>
              <a:rPr lang="en-GB" b="0" i="0" dirty="0">
                <a:solidFill>
                  <a:schemeClr val="tx1">
                    <a:lumMod val="85000"/>
                  </a:schemeClr>
                </a:solidFill>
                <a:effectLst/>
                <a:latin typeface="Helvetica Neue"/>
              </a:rPr>
              <a:t>each interim consultation of £10; and </a:t>
            </a:r>
          </a:p>
          <a:p>
            <a:pPr marL="742950" lvl="1" indent="-285750" algn="just">
              <a:buFont typeface="Arial" panose="020B0604020202020204" pitchFamily="34" charset="0"/>
              <a:buChar char="•"/>
            </a:pPr>
            <a:r>
              <a:rPr lang="en-GB" b="0" i="0" dirty="0">
                <a:solidFill>
                  <a:schemeClr val="tx1">
                    <a:lumMod val="85000"/>
                  </a:schemeClr>
                </a:solidFill>
                <a:effectLst/>
                <a:latin typeface="Helvetica Neue"/>
              </a:rPr>
              <a:t>the last consultation of £40 (the last consultation may be at any point from and including the 4-week review up until the 12-week review). </a:t>
            </a:r>
          </a:p>
          <a:p>
            <a:pPr algn="just">
              <a:buFont typeface="Arial" panose="020B0604020202020204" pitchFamily="34" charset="0"/>
              <a:buChar char="•"/>
            </a:pPr>
            <a:r>
              <a:rPr lang="en-GB" b="0" i="0" dirty="0">
                <a:solidFill>
                  <a:schemeClr val="tx1">
                    <a:lumMod val="85000"/>
                  </a:schemeClr>
                </a:solidFill>
                <a:effectLst/>
                <a:latin typeface="Helvetica Neue"/>
              </a:rPr>
              <a:t>Only the cost of medicines on the list of products which may be supplied as part of the service which is published in the Drug Tariff will be eligible for reimbursement. </a:t>
            </a:r>
          </a:p>
          <a:p>
            <a:endParaRPr lang="en-GB" dirty="0"/>
          </a:p>
        </p:txBody>
      </p:sp>
    </p:spTree>
    <p:extLst>
      <p:ext uri="{BB962C8B-B14F-4D97-AF65-F5344CB8AC3E}">
        <p14:creationId xmlns:p14="http://schemas.microsoft.com/office/powerpoint/2010/main" val="2396046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5FA8E-490D-430F-B76C-3063C426C350}"/>
              </a:ext>
            </a:extLst>
          </p:cNvPr>
          <p:cNvSpPr>
            <a:spLocks noGrp="1"/>
          </p:cNvSpPr>
          <p:nvPr>
            <p:ph type="title"/>
          </p:nvPr>
        </p:nvSpPr>
        <p:spPr/>
        <p:txBody>
          <a:bodyPr/>
          <a:lstStyle/>
          <a:p>
            <a:r>
              <a:rPr lang="en-GB" dirty="0"/>
              <a:t>AOB</a:t>
            </a:r>
          </a:p>
        </p:txBody>
      </p:sp>
      <p:sp>
        <p:nvSpPr>
          <p:cNvPr id="3" name="Content Placeholder 2">
            <a:extLst>
              <a:ext uri="{FF2B5EF4-FFF2-40B4-BE49-F238E27FC236}">
                <a16:creationId xmlns:a16="http://schemas.microsoft.com/office/drawing/2014/main" id="{534344DD-8EE0-41EF-9A80-FFA5210EE8E1}"/>
              </a:ext>
            </a:extLst>
          </p:cNvPr>
          <p:cNvSpPr>
            <a:spLocks noGrp="1"/>
          </p:cNvSpPr>
          <p:nvPr>
            <p:ph idx="1"/>
          </p:nvPr>
        </p:nvSpPr>
        <p:spPr/>
        <p:txBody>
          <a:bodyPr/>
          <a:lstStyle/>
          <a:p>
            <a:r>
              <a:rPr lang="en-GB" dirty="0"/>
              <a:t>Flu guidance now release</a:t>
            </a:r>
          </a:p>
          <a:p>
            <a:pPr lvl="1"/>
            <a:r>
              <a:rPr lang="en-GB" dirty="0"/>
              <a:t>50-64 </a:t>
            </a:r>
            <a:r>
              <a:rPr lang="en-GB" dirty="0" err="1"/>
              <a:t>yr</a:t>
            </a:r>
            <a:r>
              <a:rPr lang="en-GB" dirty="0"/>
              <a:t> old (Healthy) no longer have access to NHS Flu Vaccine</a:t>
            </a:r>
          </a:p>
          <a:p>
            <a:pPr lvl="1"/>
            <a:r>
              <a:rPr lang="en-GB" dirty="0"/>
              <a:t>Focus will be on HRG and Over 65s</a:t>
            </a:r>
          </a:p>
          <a:p>
            <a:r>
              <a:rPr lang="en-GB" dirty="0"/>
              <a:t>UTI PGD in process of being signed off for East Berkshire</a:t>
            </a:r>
          </a:p>
          <a:p>
            <a:r>
              <a:rPr lang="en-GB" dirty="0"/>
              <a:t>3 Local Authorities are currently speaking to LPC re New Contract (Reading, RBWM, Berkshire West)</a:t>
            </a:r>
          </a:p>
          <a:p>
            <a:r>
              <a:rPr lang="en-GB" dirty="0"/>
              <a:t>DO NOT enter any contractual agreements with a LA/CCG/ICS unless you are sure the LPC has been consulted (check website)</a:t>
            </a:r>
          </a:p>
        </p:txBody>
      </p:sp>
    </p:spTree>
    <p:extLst>
      <p:ext uri="{BB962C8B-B14F-4D97-AF65-F5344CB8AC3E}">
        <p14:creationId xmlns:p14="http://schemas.microsoft.com/office/powerpoint/2010/main" val="974984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C3293-C13D-4D42-A3F2-5FF62AEA1357}"/>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C62CB365-D373-444C-BA8E-D5F1EF9E531E}"/>
              </a:ext>
            </a:extLst>
          </p:cNvPr>
          <p:cNvSpPr>
            <a:spLocks noGrp="1"/>
          </p:cNvSpPr>
          <p:nvPr>
            <p:ph idx="1"/>
          </p:nvPr>
        </p:nvSpPr>
        <p:spPr/>
        <p:txBody>
          <a:bodyPr>
            <a:normAutofit lnSpcReduction="10000"/>
          </a:bodyPr>
          <a:lstStyle/>
          <a:p>
            <a:r>
              <a:rPr lang="en-GB" dirty="0"/>
              <a:t>Hypertension Case Finding Update</a:t>
            </a:r>
          </a:p>
          <a:p>
            <a:pPr lvl="1"/>
            <a:r>
              <a:rPr lang="en-GB" dirty="0"/>
              <a:t>Overview</a:t>
            </a:r>
          </a:p>
          <a:p>
            <a:pPr lvl="1"/>
            <a:r>
              <a:rPr lang="en-GB" dirty="0"/>
              <a:t>Who has signed up?</a:t>
            </a:r>
          </a:p>
          <a:p>
            <a:pPr lvl="1"/>
            <a:r>
              <a:rPr lang="en-GB" dirty="0"/>
              <a:t>Next Steps?</a:t>
            </a:r>
          </a:p>
          <a:p>
            <a:pPr lvl="1"/>
            <a:r>
              <a:rPr lang="en-GB" dirty="0"/>
              <a:t>Opportunity for GP Collaboration?</a:t>
            </a:r>
          </a:p>
          <a:p>
            <a:r>
              <a:rPr lang="en-GB" dirty="0"/>
              <a:t>Smoking Cessation Update (Hospital Discharge Patients)</a:t>
            </a:r>
          </a:p>
          <a:p>
            <a:pPr lvl="1"/>
            <a:r>
              <a:rPr lang="en-GB" dirty="0"/>
              <a:t>Overview</a:t>
            </a:r>
          </a:p>
          <a:p>
            <a:pPr lvl="1"/>
            <a:r>
              <a:rPr lang="en-GB" dirty="0"/>
              <a:t>£1000 sign up fee</a:t>
            </a:r>
          </a:p>
          <a:p>
            <a:r>
              <a:rPr lang="en-GB" dirty="0"/>
              <a:t>AOB</a:t>
            </a:r>
          </a:p>
          <a:p>
            <a:r>
              <a:rPr lang="en-GB" dirty="0"/>
              <a:t>Q&amp;A</a:t>
            </a:r>
          </a:p>
          <a:p>
            <a:pPr lvl="1"/>
            <a:endParaRPr lang="en-GB" dirty="0"/>
          </a:p>
          <a:p>
            <a:pPr lvl="1"/>
            <a:endParaRPr lang="en-GB" dirty="0"/>
          </a:p>
          <a:p>
            <a:pPr marL="457200" lvl="1" indent="0">
              <a:buNone/>
            </a:pPr>
            <a:endParaRPr lang="en-GB" dirty="0"/>
          </a:p>
        </p:txBody>
      </p:sp>
    </p:spTree>
    <p:extLst>
      <p:ext uri="{BB962C8B-B14F-4D97-AF65-F5344CB8AC3E}">
        <p14:creationId xmlns:p14="http://schemas.microsoft.com/office/powerpoint/2010/main" val="4272061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2DB77-55C2-4F8C-9308-9063AA3BC289}"/>
              </a:ext>
            </a:extLst>
          </p:cNvPr>
          <p:cNvSpPr>
            <a:spLocks noGrp="1"/>
          </p:cNvSpPr>
          <p:nvPr>
            <p:ph type="title"/>
          </p:nvPr>
        </p:nvSpPr>
        <p:spPr>
          <a:xfrm>
            <a:off x="3596390" y="2496395"/>
            <a:ext cx="10515600" cy="1325563"/>
          </a:xfrm>
        </p:spPr>
        <p:txBody>
          <a:bodyPr/>
          <a:lstStyle/>
          <a:p>
            <a:r>
              <a:rPr lang="en-GB" dirty="0"/>
              <a:t>Any Questions?</a:t>
            </a:r>
          </a:p>
        </p:txBody>
      </p:sp>
    </p:spTree>
    <p:extLst>
      <p:ext uri="{BB962C8B-B14F-4D97-AF65-F5344CB8AC3E}">
        <p14:creationId xmlns:p14="http://schemas.microsoft.com/office/powerpoint/2010/main" val="2809438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F011-6C30-460E-82C6-2E9AF5A03E20}"/>
              </a:ext>
            </a:extLst>
          </p:cNvPr>
          <p:cNvSpPr>
            <a:spLocks noGrp="1"/>
          </p:cNvSpPr>
          <p:nvPr>
            <p:ph type="title"/>
          </p:nvPr>
        </p:nvSpPr>
        <p:spPr>
          <a:xfrm>
            <a:off x="1081760" y="3138805"/>
            <a:ext cx="10515600" cy="1325563"/>
          </a:xfrm>
        </p:spPr>
        <p:txBody>
          <a:bodyPr>
            <a:normAutofit fontScale="90000"/>
          </a:bodyPr>
          <a:lstStyle/>
          <a:p>
            <a:r>
              <a:rPr lang="en-GB" dirty="0"/>
              <a:t>Thank You…</a:t>
            </a:r>
            <a:br>
              <a:rPr lang="en-GB" dirty="0"/>
            </a:br>
            <a:br>
              <a:rPr lang="en-GB" dirty="0"/>
            </a:br>
            <a:r>
              <a:rPr lang="en-GB" dirty="0"/>
              <a:t>Evening Events in Summer</a:t>
            </a:r>
            <a:br>
              <a:rPr lang="en-GB" dirty="0"/>
            </a:br>
            <a:br>
              <a:rPr lang="en-GB" dirty="0"/>
            </a:br>
            <a:r>
              <a:rPr lang="en-GB" dirty="0"/>
              <a:t>Training</a:t>
            </a:r>
            <a:br>
              <a:rPr lang="en-GB" dirty="0"/>
            </a:br>
            <a:br>
              <a:rPr lang="en-GB" dirty="0"/>
            </a:br>
            <a:r>
              <a:rPr lang="en-GB" dirty="0">
                <a:hlinkClick r:id="rId2"/>
              </a:rPr>
              <a:t>https://www.virtualoutcomes.co.uk/pharmacy-training/</a:t>
            </a:r>
            <a:r>
              <a:rPr lang="en-GB" dirty="0"/>
              <a:t> </a:t>
            </a:r>
            <a:br>
              <a:rPr lang="en-GB" dirty="0"/>
            </a:br>
            <a:br>
              <a:rPr lang="en-GB" dirty="0"/>
            </a:br>
            <a:endParaRPr lang="en-GB" dirty="0"/>
          </a:p>
        </p:txBody>
      </p:sp>
      <p:pic>
        <p:nvPicPr>
          <p:cNvPr id="4" name="Picture 3" descr="Logo&#10;&#10;Description automatically generated">
            <a:extLst>
              <a:ext uri="{FF2B5EF4-FFF2-40B4-BE49-F238E27FC236}">
                <a16:creationId xmlns:a16="http://schemas.microsoft.com/office/drawing/2014/main" id="{608C9698-F0C6-49F5-8B2D-BF7AB90B6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226" y="5435599"/>
            <a:ext cx="2710961" cy="1057275"/>
          </a:xfrm>
          <a:prstGeom prst="rect">
            <a:avLst/>
          </a:prstGeom>
        </p:spPr>
      </p:pic>
    </p:spTree>
    <p:extLst>
      <p:ext uri="{BB962C8B-B14F-4D97-AF65-F5344CB8AC3E}">
        <p14:creationId xmlns:p14="http://schemas.microsoft.com/office/powerpoint/2010/main" val="2073664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CDA1A-5E6E-481B-8803-B06B3B7F9CEC}"/>
              </a:ext>
            </a:extLst>
          </p:cNvPr>
          <p:cNvSpPr>
            <a:spLocks noGrp="1"/>
          </p:cNvSpPr>
          <p:nvPr>
            <p:ph type="title"/>
          </p:nvPr>
        </p:nvSpPr>
        <p:spPr/>
        <p:txBody>
          <a:bodyPr/>
          <a:lstStyle/>
          <a:p>
            <a:r>
              <a:rPr lang="en-GB" dirty="0"/>
              <a:t>Hypertension Case Finding Service</a:t>
            </a:r>
          </a:p>
        </p:txBody>
      </p:sp>
      <p:sp>
        <p:nvSpPr>
          <p:cNvPr id="3" name="Content Placeholder 2">
            <a:extLst>
              <a:ext uri="{FF2B5EF4-FFF2-40B4-BE49-F238E27FC236}">
                <a16:creationId xmlns:a16="http://schemas.microsoft.com/office/drawing/2014/main" id="{32648F0F-AB7D-407C-83C9-37AF02559008}"/>
              </a:ext>
            </a:extLst>
          </p:cNvPr>
          <p:cNvSpPr>
            <a:spLocks noGrp="1"/>
          </p:cNvSpPr>
          <p:nvPr>
            <p:ph idx="1"/>
          </p:nvPr>
        </p:nvSpPr>
        <p:spPr/>
        <p:txBody>
          <a:bodyPr>
            <a:normAutofit lnSpcReduction="10000"/>
          </a:bodyPr>
          <a:lstStyle/>
          <a:p>
            <a:r>
              <a:rPr lang="en-GB" dirty="0">
                <a:solidFill>
                  <a:schemeClr val="tx1">
                    <a:lumMod val="85000"/>
                  </a:schemeClr>
                </a:solidFill>
              </a:rPr>
              <a:t>Finding those over 40 with Undiagnosed Hypertension</a:t>
            </a:r>
          </a:p>
          <a:p>
            <a:r>
              <a:rPr lang="en-GB" dirty="0">
                <a:solidFill>
                  <a:schemeClr val="tx1">
                    <a:lumMod val="85000"/>
                  </a:schemeClr>
                </a:solidFill>
              </a:rPr>
              <a:t>Initial Clinical BP check</a:t>
            </a:r>
          </a:p>
          <a:p>
            <a:r>
              <a:rPr lang="en-GB" dirty="0">
                <a:solidFill>
                  <a:schemeClr val="tx1">
                    <a:lumMod val="85000"/>
                  </a:schemeClr>
                </a:solidFill>
              </a:rPr>
              <a:t>24 hour testing depending on readings for the above</a:t>
            </a:r>
          </a:p>
          <a:p>
            <a:endParaRPr lang="en-GB" dirty="0">
              <a:solidFill>
                <a:schemeClr val="tx1">
                  <a:lumMod val="85000"/>
                </a:schemeClr>
              </a:solidFill>
            </a:endParaRPr>
          </a:p>
          <a:p>
            <a:r>
              <a:rPr lang="en-GB" dirty="0">
                <a:solidFill>
                  <a:schemeClr val="tx1">
                    <a:lumMod val="85000"/>
                  </a:schemeClr>
                </a:solidFill>
              </a:rPr>
              <a:t>Sign up on MYS</a:t>
            </a:r>
          </a:p>
          <a:p>
            <a:endParaRPr lang="en-GB" dirty="0">
              <a:solidFill>
                <a:schemeClr val="tx1">
                  <a:lumMod val="85000"/>
                </a:schemeClr>
              </a:solidFill>
            </a:endParaRPr>
          </a:p>
          <a:p>
            <a:pPr algn="just">
              <a:buFont typeface="Arial" panose="020B0604020202020204" pitchFamily="34" charset="0"/>
              <a:buChar char="•"/>
            </a:pPr>
            <a:r>
              <a:rPr lang="en-GB" b="0" i="0" dirty="0">
                <a:solidFill>
                  <a:schemeClr val="tx1">
                    <a:lumMod val="85000"/>
                  </a:schemeClr>
                </a:solidFill>
                <a:effectLst/>
              </a:rPr>
              <a:t>A set-up fee of £440;</a:t>
            </a:r>
          </a:p>
          <a:p>
            <a:pPr algn="just">
              <a:buFont typeface="Arial" panose="020B0604020202020204" pitchFamily="34" charset="0"/>
              <a:buChar char="•"/>
            </a:pPr>
            <a:r>
              <a:rPr lang="en-GB" b="0" i="0" dirty="0">
                <a:solidFill>
                  <a:schemeClr val="tx1">
                    <a:lumMod val="85000"/>
                  </a:schemeClr>
                </a:solidFill>
                <a:effectLst/>
              </a:rPr>
              <a:t>A fee for each BP check of £15; and</a:t>
            </a:r>
          </a:p>
          <a:p>
            <a:pPr algn="just">
              <a:buFont typeface="Arial" panose="020B0604020202020204" pitchFamily="34" charset="0"/>
              <a:buChar char="•"/>
            </a:pPr>
            <a:r>
              <a:rPr lang="en-GB" b="0" i="0" dirty="0">
                <a:solidFill>
                  <a:schemeClr val="tx1">
                    <a:lumMod val="85000"/>
                  </a:schemeClr>
                </a:solidFill>
                <a:effectLst/>
              </a:rPr>
              <a:t>A fee for each ambulatory monitoring of £45.</a:t>
            </a:r>
          </a:p>
          <a:p>
            <a:endParaRPr lang="en-GB" dirty="0"/>
          </a:p>
          <a:p>
            <a:endParaRPr lang="en-GB" dirty="0"/>
          </a:p>
        </p:txBody>
      </p:sp>
      <p:pic>
        <p:nvPicPr>
          <p:cNvPr id="4" name="Picture 3" descr="Logo&#10;&#10;Description automatically generated">
            <a:extLst>
              <a:ext uri="{FF2B5EF4-FFF2-40B4-BE49-F238E27FC236}">
                <a16:creationId xmlns:a16="http://schemas.microsoft.com/office/drawing/2014/main" id="{0FD8CFD1-A908-406A-B421-DB6AF9A557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4226" y="5435599"/>
            <a:ext cx="2710961" cy="1057275"/>
          </a:xfrm>
          <a:prstGeom prst="rect">
            <a:avLst/>
          </a:prstGeom>
        </p:spPr>
      </p:pic>
    </p:spTree>
    <p:extLst>
      <p:ext uri="{BB962C8B-B14F-4D97-AF65-F5344CB8AC3E}">
        <p14:creationId xmlns:p14="http://schemas.microsoft.com/office/powerpoint/2010/main" val="666727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CDA1A-5E6E-481B-8803-B06B3B7F9CEC}"/>
              </a:ext>
            </a:extLst>
          </p:cNvPr>
          <p:cNvSpPr>
            <a:spLocks noGrp="1"/>
          </p:cNvSpPr>
          <p:nvPr>
            <p:ph type="title"/>
          </p:nvPr>
        </p:nvSpPr>
        <p:spPr/>
        <p:txBody>
          <a:bodyPr/>
          <a:lstStyle/>
          <a:p>
            <a:r>
              <a:rPr lang="en-GB" dirty="0"/>
              <a:t>Hypertension Case Finding Service</a:t>
            </a:r>
          </a:p>
        </p:txBody>
      </p:sp>
      <p:sp>
        <p:nvSpPr>
          <p:cNvPr id="3" name="Content Placeholder 2">
            <a:extLst>
              <a:ext uri="{FF2B5EF4-FFF2-40B4-BE49-F238E27FC236}">
                <a16:creationId xmlns:a16="http://schemas.microsoft.com/office/drawing/2014/main" id="{32648F0F-AB7D-407C-83C9-37AF02559008}"/>
              </a:ext>
            </a:extLst>
          </p:cNvPr>
          <p:cNvSpPr>
            <a:spLocks noGrp="1"/>
          </p:cNvSpPr>
          <p:nvPr>
            <p:ph idx="1"/>
          </p:nvPr>
        </p:nvSpPr>
        <p:spPr>
          <a:xfrm>
            <a:off x="713600" y="2506662"/>
            <a:ext cx="10233800" cy="4351338"/>
          </a:xfrm>
        </p:spPr>
        <p:txBody>
          <a:bodyPr>
            <a:normAutofit/>
          </a:bodyPr>
          <a:lstStyle/>
          <a:p>
            <a:pPr>
              <a:buFont typeface="Arial" panose="020B0604020202020204" pitchFamily="34" charset="0"/>
              <a:buChar char="•"/>
            </a:pPr>
            <a:r>
              <a:rPr lang="en-GB" b="0" i="0" dirty="0">
                <a:solidFill>
                  <a:schemeClr val="tx1">
                    <a:lumMod val="85000"/>
                  </a:schemeClr>
                </a:solidFill>
                <a:effectLst/>
                <a:latin typeface="Helvetica Neue"/>
              </a:rPr>
              <a:t>An incentive fee of £1,000 will be available if 5 ABPM intervention are provided in 2021/22;</a:t>
            </a:r>
          </a:p>
          <a:p>
            <a:pPr>
              <a:buFont typeface="Arial" panose="020B0604020202020204" pitchFamily="34" charset="0"/>
              <a:buChar char="•"/>
            </a:pPr>
            <a:r>
              <a:rPr lang="en-GB" b="0" i="0" dirty="0">
                <a:solidFill>
                  <a:schemeClr val="tx1">
                    <a:lumMod val="85000"/>
                  </a:schemeClr>
                </a:solidFill>
                <a:effectLst/>
                <a:latin typeface="Helvetica Neue"/>
              </a:rPr>
              <a:t>Followed by a payment of £400 in the subsequent years if the pharmacy reaches the thresholds for those years (15 ABPM interventions will be required in 2022/23 and 20 in 2023/24).</a:t>
            </a:r>
          </a:p>
          <a:p>
            <a:endParaRPr lang="en-GB" dirty="0"/>
          </a:p>
          <a:p>
            <a:endParaRPr lang="en-GB" dirty="0"/>
          </a:p>
        </p:txBody>
      </p:sp>
      <p:pic>
        <p:nvPicPr>
          <p:cNvPr id="4" name="Picture 3" descr="Logo&#10;&#10;Description automatically generated">
            <a:extLst>
              <a:ext uri="{FF2B5EF4-FFF2-40B4-BE49-F238E27FC236}">
                <a16:creationId xmlns:a16="http://schemas.microsoft.com/office/drawing/2014/main" id="{0FD8CFD1-A908-406A-B421-DB6AF9A557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4226" y="5435599"/>
            <a:ext cx="2710961" cy="1057275"/>
          </a:xfrm>
          <a:prstGeom prst="rect">
            <a:avLst/>
          </a:prstGeom>
        </p:spPr>
      </p:pic>
    </p:spTree>
    <p:extLst>
      <p:ext uri="{BB962C8B-B14F-4D97-AF65-F5344CB8AC3E}">
        <p14:creationId xmlns:p14="http://schemas.microsoft.com/office/powerpoint/2010/main" val="1398942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4429C-4571-4743-83F9-AA73AA3B030F}"/>
              </a:ext>
            </a:extLst>
          </p:cNvPr>
          <p:cNvSpPr>
            <a:spLocks noGrp="1"/>
          </p:cNvSpPr>
          <p:nvPr>
            <p:ph type="title"/>
          </p:nvPr>
        </p:nvSpPr>
        <p:spPr>
          <a:xfrm>
            <a:off x="381000" y="1035685"/>
            <a:ext cx="10515600" cy="1325563"/>
          </a:xfrm>
        </p:spPr>
        <p:txBody>
          <a:bodyPr>
            <a:normAutofit fontScale="90000"/>
          </a:bodyPr>
          <a:lstStyle/>
          <a:p>
            <a:r>
              <a:rPr lang="en-GB" dirty="0"/>
              <a:t>BP Referrals from GP</a:t>
            </a:r>
            <a:br>
              <a:rPr lang="en-GB" dirty="0"/>
            </a:br>
            <a:br>
              <a:rPr lang="en-GB" dirty="0"/>
            </a:br>
            <a:endParaRPr lang="en-GB" dirty="0"/>
          </a:p>
        </p:txBody>
      </p:sp>
      <p:pic>
        <p:nvPicPr>
          <p:cNvPr id="4" name="Content Placeholder 3">
            <a:extLst>
              <a:ext uri="{FF2B5EF4-FFF2-40B4-BE49-F238E27FC236}">
                <a16:creationId xmlns:a16="http://schemas.microsoft.com/office/drawing/2014/main" id="{F4D073F4-1703-4251-82C6-137146B79002}"/>
              </a:ext>
            </a:extLst>
          </p:cNvPr>
          <p:cNvPicPr>
            <a:picLocks noGrp="1" noChangeAspect="1"/>
          </p:cNvPicPr>
          <p:nvPr>
            <p:ph idx="1"/>
          </p:nvPr>
        </p:nvPicPr>
        <p:blipFill>
          <a:blip r:embed="rId2"/>
          <a:stretch>
            <a:fillRect/>
          </a:stretch>
        </p:blipFill>
        <p:spPr>
          <a:xfrm>
            <a:off x="9269930" y="5526264"/>
            <a:ext cx="2712955" cy="1054699"/>
          </a:xfrm>
          <a:prstGeom prst="rect">
            <a:avLst/>
          </a:prstGeom>
        </p:spPr>
      </p:pic>
      <p:sp>
        <p:nvSpPr>
          <p:cNvPr id="5" name="TextBox 4">
            <a:extLst>
              <a:ext uri="{FF2B5EF4-FFF2-40B4-BE49-F238E27FC236}">
                <a16:creationId xmlns:a16="http://schemas.microsoft.com/office/drawing/2014/main" id="{DEFCEC73-199B-4C02-A6A5-EB668CF27734}"/>
              </a:ext>
            </a:extLst>
          </p:cNvPr>
          <p:cNvSpPr txBox="1"/>
          <p:nvPr/>
        </p:nvSpPr>
        <p:spPr>
          <a:xfrm>
            <a:off x="375920" y="1698466"/>
            <a:ext cx="10464800" cy="4616648"/>
          </a:xfrm>
          <a:prstGeom prst="rect">
            <a:avLst/>
          </a:prstGeom>
          <a:noFill/>
        </p:spPr>
        <p:txBody>
          <a:bodyPr wrap="square" rtlCol="0">
            <a:spAutoFit/>
          </a:bodyPr>
          <a:lstStyle/>
          <a:p>
            <a:pPr>
              <a:spcBef>
                <a:spcPts val="1200"/>
              </a:spcBef>
            </a:pPr>
            <a:r>
              <a:rPr lang="en-GB" sz="2400" dirty="0">
                <a:solidFill>
                  <a:schemeClr val="tx1">
                    <a:lumMod val="85000"/>
                  </a:schemeClr>
                </a:solidFill>
                <a:effectLst/>
                <a:latin typeface="Helvetica" panose="020B0604020202020204" pitchFamily="34" charset="0"/>
                <a:ea typeface="Calibri" panose="020F0502020204030204" pitchFamily="34" charset="0"/>
              </a:rPr>
              <a:t>If practices want to refer patients who have already been diagnosed with hypertension for blood pressure checks, then contractors should work with their practices to agree a local process by which this will work; there are no specific requirements set for this process and it could involve the practice agreeing that a specific list of patients can access the service or a cohort of patients could be specified.</a:t>
            </a:r>
            <a:endParaRPr lang="en-GB" sz="2400" dirty="0">
              <a:solidFill>
                <a:schemeClr val="tx1">
                  <a:lumMod val="85000"/>
                </a:schemeClr>
              </a:solidFill>
              <a:effectLst/>
              <a:latin typeface="Calibri" panose="020F0502020204030204" pitchFamily="34" charset="0"/>
              <a:ea typeface="Calibri" panose="020F0502020204030204" pitchFamily="34" charset="0"/>
            </a:endParaRPr>
          </a:p>
          <a:p>
            <a:pPr>
              <a:spcBef>
                <a:spcPts val="1200"/>
              </a:spcBef>
            </a:pPr>
            <a:r>
              <a:rPr lang="en-GB" sz="2400" dirty="0">
                <a:solidFill>
                  <a:schemeClr val="tx1">
                    <a:lumMod val="85000"/>
                  </a:schemeClr>
                </a:solidFill>
                <a:effectLst/>
                <a:latin typeface="Helvetica" panose="020B0604020202020204" pitchFamily="34" charset="0"/>
                <a:ea typeface="Calibri" panose="020F0502020204030204" pitchFamily="34" charset="0"/>
              </a:rPr>
              <a:t>General practices will also be able to refer patients requiring ABPM; in this scenario it is recommended that this referral is made electronically to the pharmacy.</a:t>
            </a:r>
            <a:endParaRPr lang="en-GB" sz="2400" dirty="0">
              <a:solidFill>
                <a:schemeClr val="tx1">
                  <a:lumMod val="85000"/>
                </a:schemeClr>
              </a:solidFill>
              <a:effectLst/>
              <a:latin typeface="Calibri" panose="020F0502020204030204" pitchFamily="34" charset="0"/>
              <a:ea typeface="Calibri" panose="020F0502020204030204" pitchFamily="34" charset="0"/>
            </a:endParaRPr>
          </a:p>
          <a:p>
            <a:pPr algn="just">
              <a:spcBef>
                <a:spcPts val="1200"/>
              </a:spcBef>
            </a:pPr>
            <a:r>
              <a:rPr lang="en-GB" sz="2400" b="1" u="sng" dirty="0">
                <a:solidFill>
                  <a:schemeClr val="tx1">
                    <a:lumMod val="85000"/>
                  </a:schemeClr>
                </a:solidFill>
                <a:effectLst/>
                <a:latin typeface="Helvetica"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Download a Microsoft Word practice referral template</a:t>
            </a:r>
            <a:r>
              <a:rPr lang="en-GB" sz="2400" dirty="0">
                <a:solidFill>
                  <a:schemeClr val="tx1">
                    <a:lumMod val="85000"/>
                  </a:schemeClr>
                </a:solidFill>
                <a:effectLst/>
                <a:latin typeface="Helvetica" panose="020B0604020202020204" pitchFamily="34" charset="0"/>
                <a:ea typeface="Calibri" panose="020F0502020204030204" pitchFamily="34" charset="0"/>
              </a:rPr>
              <a:t> </a:t>
            </a:r>
          </a:p>
          <a:p>
            <a:pPr algn="just">
              <a:spcBef>
                <a:spcPts val="1200"/>
              </a:spcBef>
            </a:pPr>
            <a:r>
              <a:rPr lang="en-GB" sz="2400" b="1" u="sng" dirty="0">
                <a:solidFill>
                  <a:schemeClr val="tx1">
                    <a:lumMod val="85000"/>
                  </a:schemeClr>
                </a:solidFill>
                <a:effectLst/>
                <a:latin typeface="Helvetica"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Download a PDF practice referral template</a:t>
            </a:r>
            <a:r>
              <a:rPr lang="en-GB" sz="2400" dirty="0">
                <a:solidFill>
                  <a:schemeClr val="tx1">
                    <a:lumMod val="85000"/>
                  </a:schemeClr>
                </a:solidFill>
                <a:effectLst/>
                <a:latin typeface="Helvetica" panose="020B0604020202020204" pitchFamily="34" charset="0"/>
                <a:ea typeface="Calibri" panose="020F0502020204030204" pitchFamily="34" charset="0"/>
              </a:rPr>
              <a:t> </a:t>
            </a:r>
            <a:endParaRPr lang="en-GB" sz="2400" dirty="0"/>
          </a:p>
        </p:txBody>
      </p:sp>
    </p:spTree>
    <p:extLst>
      <p:ext uri="{BB962C8B-B14F-4D97-AF65-F5344CB8AC3E}">
        <p14:creationId xmlns:p14="http://schemas.microsoft.com/office/powerpoint/2010/main" val="2897224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D2C0E-6123-44A4-BD59-70896C8E70D1}"/>
              </a:ext>
            </a:extLst>
          </p:cNvPr>
          <p:cNvSpPr>
            <a:spLocks noGrp="1"/>
          </p:cNvSpPr>
          <p:nvPr>
            <p:ph idx="1"/>
          </p:nvPr>
        </p:nvSpPr>
        <p:spPr>
          <a:xfrm>
            <a:off x="838200" y="1825625"/>
            <a:ext cx="2964320" cy="4158615"/>
          </a:xfrm>
        </p:spPr>
        <p:txBody>
          <a:bodyPr/>
          <a:lstStyle/>
          <a:p>
            <a:r>
              <a:rPr lang="en-GB" dirty="0"/>
              <a:t>88 out of 258 Pharmacies have signed up so far</a:t>
            </a:r>
          </a:p>
        </p:txBody>
      </p:sp>
      <p:pic>
        <p:nvPicPr>
          <p:cNvPr id="5" name="Picture 4">
            <a:extLst>
              <a:ext uri="{FF2B5EF4-FFF2-40B4-BE49-F238E27FC236}">
                <a16:creationId xmlns:a16="http://schemas.microsoft.com/office/drawing/2014/main" id="{785E1611-1978-47E7-A94F-E684A76CBF09}"/>
              </a:ext>
            </a:extLst>
          </p:cNvPr>
          <p:cNvPicPr>
            <a:picLocks noChangeAspect="1"/>
          </p:cNvPicPr>
          <p:nvPr/>
        </p:nvPicPr>
        <p:blipFill>
          <a:blip r:embed="rId2"/>
          <a:stretch>
            <a:fillRect/>
          </a:stretch>
        </p:blipFill>
        <p:spPr>
          <a:xfrm>
            <a:off x="4206240" y="365125"/>
            <a:ext cx="7518400" cy="5543764"/>
          </a:xfrm>
          <a:prstGeom prst="rect">
            <a:avLst/>
          </a:prstGeom>
        </p:spPr>
      </p:pic>
      <p:sp>
        <p:nvSpPr>
          <p:cNvPr id="6" name="TextBox 5">
            <a:extLst>
              <a:ext uri="{FF2B5EF4-FFF2-40B4-BE49-F238E27FC236}">
                <a16:creationId xmlns:a16="http://schemas.microsoft.com/office/drawing/2014/main" id="{038552F4-FC90-4E1B-B4A4-6718AF24A744}"/>
              </a:ext>
            </a:extLst>
          </p:cNvPr>
          <p:cNvSpPr txBox="1"/>
          <p:nvPr/>
        </p:nvSpPr>
        <p:spPr>
          <a:xfrm>
            <a:off x="659567" y="6310859"/>
            <a:ext cx="10088381" cy="369332"/>
          </a:xfrm>
          <a:prstGeom prst="rect">
            <a:avLst/>
          </a:prstGeom>
          <a:noFill/>
        </p:spPr>
        <p:txBody>
          <a:bodyPr wrap="square" rtlCol="0">
            <a:spAutoFit/>
          </a:bodyPr>
          <a:lstStyle/>
          <a:p>
            <a:r>
              <a:rPr lang="en-GB" dirty="0">
                <a:hlinkClick r:id="rId3"/>
              </a:rPr>
              <a:t>https://www.google.com/maps/d/u/0/edit?mid=1aZw0mZyjusj327RPtArae5MkoSZkKqIj&amp;usp=sharing</a:t>
            </a:r>
            <a:endParaRPr lang="en-GB" dirty="0"/>
          </a:p>
        </p:txBody>
      </p:sp>
    </p:spTree>
    <p:extLst>
      <p:ext uri="{BB962C8B-B14F-4D97-AF65-F5344CB8AC3E}">
        <p14:creationId xmlns:p14="http://schemas.microsoft.com/office/powerpoint/2010/main" val="45810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79909-E1CA-437A-A245-B67AB3B1B012}"/>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B4687485-30C0-4CA1-902D-CBD2EF58E52E}"/>
              </a:ext>
            </a:extLst>
          </p:cNvPr>
          <p:cNvSpPr>
            <a:spLocks noGrp="1"/>
          </p:cNvSpPr>
          <p:nvPr>
            <p:ph idx="1"/>
          </p:nvPr>
        </p:nvSpPr>
        <p:spPr/>
        <p:txBody>
          <a:bodyPr/>
          <a:lstStyle/>
          <a:p>
            <a:endParaRPr lang="en-GB" dirty="0"/>
          </a:p>
          <a:p>
            <a:endParaRPr lang="en-GB" dirty="0"/>
          </a:p>
        </p:txBody>
      </p:sp>
    </p:spTree>
    <p:extLst>
      <p:ext uri="{BB962C8B-B14F-4D97-AF65-F5344CB8AC3E}">
        <p14:creationId xmlns:p14="http://schemas.microsoft.com/office/powerpoint/2010/main" val="427188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7CFD-BB8B-4ABE-BF44-05E18453E92C}"/>
              </a:ext>
            </a:extLst>
          </p:cNvPr>
          <p:cNvSpPr>
            <a:spLocks noGrp="1"/>
          </p:cNvSpPr>
          <p:nvPr>
            <p:ph type="title"/>
          </p:nvPr>
        </p:nvSpPr>
        <p:spPr>
          <a:xfrm>
            <a:off x="842226" y="426721"/>
            <a:ext cx="8596668" cy="1320800"/>
          </a:xfrm>
        </p:spPr>
        <p:txBody>
          <a:bodyPr vert="horz" lIns="91440" tIns="45720" rIns="91440" bIns="45720" rtlCol="0" anchor="ctr">
            <a:normAutofit/>
          </a:bodyPr>
          <a:lstStyle/>
          <a:p>
            <a:r>
              <a:rPr lang="en-GB" sz="3200" dirty="0">
                <a:solidFill>
                  <a:schemeClr val="tx1">
                    <a:lumMod val="85000"/>
                  </a:schemeClr>
                </a:solidFill>
                <a:latin typeface="Helvetica" panose="020B0604020202020204" pitchFamily="34" charset="0"/>
                <a:cs typeface="+mn-cs"/>
              </a:rPr>
              <a:t>Hypertension Case Finding Activities for growing the service</a:t>
            </a:r>
          </a:p>
        </p:txBody>
      </p:sp>
      <p:sp>
        <p:nvSpPr>
          <p:cNvPr id="3" name="Content Placeholder 2">
            <a:extLst>
              <a:ext uri="{FF2B5EF4-FFF2-40B4-BE49-F238E27FC236}">
                <a16:creationId xmlns:a16="http://schemas.microsoft.com/office/drawing/2014/main" id="{B28BD893-3FD0-46F5-A604-6DD822237E5F}"/>
              </a:ext>
            </a:extLst>
          </p:cNvPr>
          <p:cNvSpPr>
            <a:spLocks noGrp="1"/>
          </p:cNvSpPr>
          <p:nvPr>
            <p:ph idx="1"/>
          </p:nvPr>
        </p:nvSpPr>
        <p:spPr>
          <a:xfrm>
            <a:off x="677334" y="1747521"/>
            <a:ext cx="8596668" cy="4293842"/>
          </a:xfrm>
        </p:spPr>
        <p:txBody>
          <a:bodyPr>
            <a:normAutofit fontScale="92500"/>
          </a:bodyPr>
          <a:lstStyle/>
          <a:p>
            <a:r>
              <a:rPr lang="en-GB" sz="2800" dirty="0">
                <a:solidFill>
                  <a:schemeClr val="tx1"/>
                </a:solidFill>
                <a:latin typeface="Helvetica" panose="020B0604020202020204" pitchFamily="34" charset="0"/>
                <a:cs typeface="Helvetica" panose="020B0604020202020204" pitchFamily="34" charset="0"/>
              </a:rPr>
              <a:t>Formulate a SMART action plan across the PCN</a:t>
            </a:r>
          </a:p>
          <a:p>
            <a:r>
              <a:rPr lang="en-GB" sz="2800" dirty="0">
                <a:solidFill>
                  <a:schemeClr val="tx1"/>
                </a:solidFill>
                <a:latin typeface="Helvetica" panose="020B0604020202020204" pitchFamily="34" charset="0"/>
                <a:cs typeface="Helvetica" panose="020B0604020202020204" pitchFamily="34" charset="0"/>
              </a:rPr>
              <a:t>Speak with CD’s, GPs, Practice Pharmacists and CCG</a:t>
            </a:r>
          </a:p>
          <a:p>
            <a:r>
              <a:rPr lang="en-GB" sz="2800" dirty="0">
                <a:solidFill>
                  <a:schemeClr val="tx1"/>
                </a:solidFill>
                <a:latin typeface="Helvetica" panose="020B0604020202020204" pitchFamily="34" charset="0"/>
                <a:cs typeface="Helvetica" panose="020B0604020202020204" pitchFamily="34" charset="0"/>
              </a:rPr>
              <a:t>Most practices are willing to work with us on this service – some need more prompting</a:t>
            </a:r>
          </a:p>
          <a:p>
            <a:r>
              <a:rPr lang="en-GB" sz="2800" dirty="0">
                <a:solidFill>
                  <a:schemeClr val="tx1"/>
                </a:solidFill>
                <a:latin typeface="Helvetica" panose="020B0604020202020204" pitchFamily="34" charset="0"/>
                <a:cs typeface="Helvetica" panose="020B0604020202020204" pitchFamily="34" charset="0"/>
              </a:rPr>
              <a:t>Before big push with CD etc, start prompting within the pharmacy to </a:t>
            </a:r>
          </a:p>
          <a:p>
            <a:pPr lvl="1"/>
            <a:r>
              <a:rPr lang="en-GB" sz="2600" dirty="0">
                <a:solidFill>
                  <a:schemeClr val="tx1"/>
                </a:solidFill>
                <a:latin typeface="Helvetica" panose="020B0604020202020204" pitchFamily="34" charset="0"/>
                <a:cs typeface="Helvetica" panose="020B0604020202020204" pitchFamily="34" charset="0"/>
              </a:rPr>
              <a:t>check processes, </a:t>
            </a:r>
          </a:p>
          <a:p>
            <a:pPr lvl="1"/>
            <a:r>
              <a:rPr lang="en-GB" sz="2600" dirty="0">
                <a:solidFill>
                  <a:schemeClr val="tx1"/>
                </a:solidFill>
                <a:latin typeface="Helvetica" panose="020B0604020202020204" pitchFamily="34" charset="0"/>
                <a:cs typeface="Helvetica" panose="020B0604020202020204" pitchFamily="34" charset="0"/>
              </a:rPr>
              <a:t>staff understanding of the service and </a:t>
            </a:r>
          </a:p>
          <a:p>
            <a:pPr lvl="1"/>
            <a:r>
              <a:rPr lang="en-GB" sz="2600" dirty="0">
                <a:solidFill>
                  <a:schemeClr val="tx1"/>
                </a:solidFill>
                <a:latin typeface="Helvetica" panose="020B0604020202020204" pitchFamily="34" charset="0"/>
                <a:cs typeface="Helvetica" panose="020B0604020202020204" pitchFamily="34" charset="0"/>
              </a:rPr>
              <a:t>get ‘word of mouth’ marketing working</a:t>
            </a:r>
          </a:p>
          <a:p>
            <a:pPr lvl="1"/>
            <a:r>
              <a:rPr lang="en-GB" sz="2600" dirty="0">
                <a:solidFill>
                  <a:schemeClr val="tx1"/>
                </a:solidFill>
                <a:latin typeface="Helvetica" panose="020B0604020202020204" pitchFamily="34" charset="0"/>
                <a:cs typeface="Helvetica" panose="020B0604020202020204" pitchFamily="34" charset="0"/>
              </a:rPr>
              <a:t>Have a booking system in place</a:t>
            </a:r>
          </a:p>
          <a:p>
            <a:pPr lvl="1"/>
            <a:endParaRPr lang="en-GB" sz="2600" dirty="0">
              <a:solidFill>
                <a:srgbClr val="002060"/>
              </a:solidFill>
            </a:endParaRPr>
          </a:p>
        </p:txBody>
      </p:sp>
    </p:spTree>
    <p:extLst>
      <p:ext uri="{BB962C8B-B14F-4D97-AF65-F5344CB8AC3E}">
        <p14:creationId xmlns:p14="http://schemas.microsoft.com/office/powerpoint/2010/main" val="2327500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7CFD-BB8B-4ABE-BF44-05E18453E92C}"/>
              </a:ext>
            </a:extLst>
          </p:cNvPr>
          <p:cNvSpPr>
            <a:spLocks noGrp="1"/>
          </p:cNvSpPr>
          <p:nvPr>
            <p:ph type="title"/>
          </p:nvPr>
        </p:nvSpPr>
        <p:spPr>
          <a:xfrm>
            <a:off x="677334" y="589280"/>
            <a:ext cx="8596668" cy="1320800"/>
          </a:xfrm>
        </p:spPr>
        <p:txBody>
          <a:bodyPr>
            <a:noAutofit/>
          </a:bodyPr>
          <a:lstStyle/>
          <a:p>
            <a:r>
              <a:rPr lang="en-GB" sz="3600" dirty="0">
                <a:solidFill>
                  <a:schemeClr val="tx1"/>
                </a:solidFill>
                <a:latin typeface="Helvetica" panose="020B0604020202020204" pitchFamily="34" charset="0"/>
                <a:cs typeface="Helvetica" panose="020B0604020202020204" pitchFamily="34" charset="0"/>
              </a:rPr>
              <a:t>Hypertension Case Finding Activities for growing the service</a:t>
            </a:r>
          </a:p>
        </p:txBody>
      </p:sp>
      <p:sp>
        <p:nvSpPr>
          <p:cNvPr id="3" name="Content Placeholder 2">
            <a:extLst>
              <a:ext uri="{FF2B5EF4-FFF2-40B4-BE49-F238E27FC236}">
                <a16:creationId xmlns:a16="http://schemas.microsoft.com/office/drawing/2014/main" id="{B28BD893-3FD0-46F5-A604-6DD822237E5F}"/>
              </a:ext>
            </a:extLst>
          </p:cNvPr>
          <p:cNvSpPr>
            <a:spLocks noGrp="1"/>
          </p:cNvSpPr>
          <p:nvPr>
            <p:ph idx="1"/>
          </p:nvPr>
        </p:nvSpPr>
        <p:spPr>
          <a:xfrm>
            <a:off x="677334" y="1910079"/>
            <a:ext cx="8596668" cy="4131283"/>
          </a:xfrm>
        </p:spPr>
        <p:txBody>
          <a:bodyPr>
            <a:normAutofit/>
          </a:bodyPr>
          <a:lstStyle/>
          <a:p>
            <a:r>
              <a:rPr lang="en-GB" sz="3200" dirty="0">
                <a:solidFill>
                  <a:schemeClr val="tx1"/>
                </a:solidFill>
                <a:latin typeface="Helvetica" panose="020B0604020202020204" pitchFamily="34" charset="0"/>
                <a:cs typeface="Helvetica" panose="020B0604020202020204" pitchFamily="34" charset="0"/>
              </a:rPr>
              <a:t>Look at advertising </a:t>
            </a:r>
          </a:p>
          <a:p>
            <a:pPr lvl="1"/>
            <a:r>
              <a:rPr lang="en-GB" sz="2800" dirty="0">
                <a:solidFill>
                  <a:schemeClr val="tx1"/>
                </a:solidFill>
                <a:latin typeface="Helvetica" panose="020B0604020202020204" pitchFamily="34" charset="0"/>
                <a:cs typeface="Helvetica" panose="020B0604020202020204" pitchFamily="34" charset="0"/>
              </a:rPr>
              <a:t>Word of mouth</a:t>
            </a:r>
          </a:p>
          <a:p>
            <a:pPr lvl="1"/>
            <a:r>
              <a:rPr lang="en-GB" sz="2800" dirty="0">
                <a:solidFill>
                  <a:schemeClr val="tx1"/>
                </a:solidFill>
                <a:latin typeface="Helvetica" panose="020B0604020202020204" pitchFamily="34" charset="0"/>
                <a:cs typeface="Helvetica" panose="020B0604020202020204" pitchFamily="34" charset="0"/>
              </a:rPr>
              <a:t>Banners</a:t>
            </a:r>
          </a:p>
          <a:p>
            <a:pPr lvl="1"/>
            <a:r>
              <a:rPr lang="en-GB" sz="2800" dirty="0">
                <a:solidFill>
                  <a:schemeClr val="tx1"/>
                </a:solidFill>
                <a:latin typeface="Helvetica" panose="020B0604020202020204" pitchFamily="34" charset="0"/>
                <a:cs typeface="Helvetica" panose="020B0604020202020204" pitchFamily="34" charset="0"/>
              </a:rPr>
              <a:t>Posters</a:t>
            </a:r>
          </a:p>
          <a:p>
            <a:pPr lvl="1"/>
            <a:r>
              <a:rPr lang="en-GB" sz="2800" dirty="0">
                <a:solidFill>
                  <a:schemeClr val="tx1"/>
                </a:solidFill>
                <a:latin typeface="Helvetica" panose="020B0604020202020204" pitchFamily="34" charset="0"/>
                <a:cs typeface="Helvetica" panose="020B0604020202020204" pitchFamily="34" charset="0"/>
              </a:rPr>
              <a:t>Get your staff to promote the service (best option but can take the longest to be effective)</a:t>
            </a:r>
          </a:p>
          <a:p>
            <a:pPr lvl="1"/>
            <a:r>
              <a:rPr lang="en-GB" sz="2800" dirty="0">
                <a:solidFill>
                  <a:schemeClr val="tx1"/>
                </a:solidFill>
                <a:latin typeface="Helvetica" panose="020B0604020202020204" pitchFamily="34" charset="0"/>
                <a:cs typeface="Helvetica" panose="020B0604020202020204" pitchFamily="34" charset="0"/>
              </a:rPr>
              <a:t>Messages on sales receipts</a:t>
            </a:r>
          </a:p>
          <a:p>
            <a:pPr lvl="1"/>
            <a:r>
              <a:rPr lang="en-GB" sz="2800" dirty="0">
                <a:solidFill>
                  <a:schemeClr val="tx1"/>
                </a:solidFill>
                <a:latin typeface="Helvetica" panose="020B0604020202020204" pitchFamily="34" charset="0"/>
                <a:cs typeface="Helvetica" panose="020B0604020202020204" pitchFamily="34" charset="0"/>
              </a:rPr>
              <a:t>Flyers into prescription bags</a:t>
            </a:r>
          </a:p>
          <a:p>
            <a:pPr lvl="1"/>
            <a:endParaRPr lang="en-GB" sz="2600" dirty="0">
              <a:solidFill>
                <a:srgbClr val="002060"/>
              </a:solidFill>
            </a:endParaRPr>
          </a:p>
        </p:txBody>
      </p:sp>
    </p:spTree>
    <p:extLst>
      <p:ext uri="{BB962C8B-B14F-4D97-AF65-F5344CB8AC3E}">
        <p14:creationId xmlns:p14="http://schemas.microsoft.com/office/powerpoint/2010/main" val="166133224"/>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0</TotalTime>
  <Words>1777</Words>
  <Application>Microsoft Office PowerPoint</Application>
  <PresentationFormat>Widescreen</PresentationFormat>
  <Paragraphs>121</Paragraphs>
  <Slides>21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Corbel</vt:lpstr>
      <vt:lpstr>Helvetica</vt:lpstr>
      <vt:lpstr>Helvetica Neue</vt:lpstr>
      <vt:lpstr>Depth</vt:lpstr>
      <vt:lpstr>Services Workshop March  2022</vt:lpstr>
      <vt:lpstr>Agenda</vt:lpstr>
      <vt:lpstr>Hypertension Case Finding Service</vt:lpstr>
      <vt:lpstr>Hypertension Case Finding Service</vt:lpstr>
      <vt:lpstr>BP Referrals from GP  </vt:lpstr>
      <vt:lpstr>PowerPoint Presentation</vt:lpstr>
      <vt:lpstr>Next Steps:</vt:lpstr>
      <vt:lpstr>Hypertension Case Finding Activities for growing the service</vt:lpstr>
      <vt:lpstr>Hypertension Case Finding Activities for growing the service</vt:lpstr>
      <vt:lpstr>Smoking Cessation Service  (Hospital Discharge)</vt:lpstr>
      <vt:lpstr>Pharmacy Requirements</vt:lpstr>
      <vt:lpstr>Training Requirements</vt:lpstr>
      <vt:lpstr>PowerPoint Presentation</vt:lpstr>
      <vt:lpstr>Inclusion criteria for the service </vt:lpstr>
      <vt:lpstr>Referrals</vt:lpstr>
      <vt:lpstr>Process  </vt:lpstr>
      <vt:lpstr>PowerPoint Presentation</vt:lpstr>
      <vt:lpstr>Payment </vt:lpstr>
      <vt:lpstr>AOB</vt:lpstr>
      <vt:lpstr>Any Questions?</vt:lpstr>
      <vt:lpstr>Thank You…  Evening Events in Summer  Training  https://www.virtualoutcomes.co.uk/pharmacy-training/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Services Workshop</dc:title>
  <dc:creator>David Dean</dc:creator>
  <cp:lastModifiedBy>Kevin Barnes</cp:lastModifiedBy>
  <cp:revision>21</cp:revision>
  <dcterms:created xsi:type="dcterms:W3CDTF">2021-11-30T10:42:52Z</dcterms:created>
  <dcterms:modified xsi:type="dcterms:W3CDTF">2022-03-03T18:08:09Z</dcterms:modified>
</cp:coreProperties>
</file>