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8" r:id="rId5"/>
    <p:sldId id="259" r:id="rId6"/>
    <p:sldId id="264" r:id="rId7"/>
    <p:sldId id="263" r:id="rId8"/>
  </p:sldIdLst>
  <p:sldSz cx="18288000" cy="10287000"/>
  <p:notesSz cx="6858000" cy="9144000"/>
  <p:embeddedFontLst>
    <p:embeddedFont>
      <p:font typeface="Aleo Light" panose="020F0502020204030204" pitchFamily="2" charset="0"/>
      <p:regular r:id="rId9"/>
      <p:italic r:id="rId10"/>
    </p:embeddedFont>
    <p:embeddedFont>
      <p:font typeface="Frutiger LT Std 1" panose="020B0604020202020204" charset="0"/>
      <p:regular r:id="rId11"/>
      <p:bold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561" autoAdjust="0"/>
  </p:normalViewPr>
  <p:slideViewPr>
    <p:cSldViewPr>
      <p:cViewPr varScale="1">
        <p:scale>
          <a:sx n="52" d="100"/>
          <a:sy n="52" d="100"/>
        </p:scale>
        <p:origin x="850" y="6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y.hiowhealthcare.nhs.uk/launchpad-programme/internships" TargetMode="External"/><Relationship Id="rId2" Type="http://schemas.openxmlformats.org/officeDocument/2006/relationships/hyperlink" Target="https://academy.hiowhealthcare.nhs.uk/launchpad-programme/training-course" TargetMode="External"/><Relationship Id="rId1" Type="http://schemas.openxmlformats.org/officeDocument/2006/relationships/hyperlink" Target="https://academy.hiowhealthcare.nhs.uk/launchpad-programme/online-support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hyperlink" Target="https://academy.hiowhealthcare.nhs.uk/launchpad-programme/internships" TargetMode="External"/><Relationship Id="rId2" Type="http://schemas.openxmlformats.org/officeDocument/2006/relationships/hyperlink" Target="https://academy.hiowhealthcare.nhs.uk/launchpad-programme/training-course" TargetMode="External"/><Relationship Id="rId1" Type="http://schemas.openxmlformats.org/officeDocument/2006/relationships/hyperlink" Target="https://academy.hiowhealthcare.nhs.uk/launchpad-programme/online-support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FAB2983-5577-49D4-A856-3F2DBB27CD13}" type="doc">
      <dgm:prSet loTypeId="urn:microsoft.com/office/officeart/2009/3/layout/IncreasingArrowsProcess" loCatId="process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CA2F38C0-70F2-4C5D-8595-C07109303203}">
      <dgm:prSet phldrT="[Text]" phldr="0"/>
      <dgm:spPr/>
      <dgm:t>
        <a:bodyPr/>
        <a:lstStyle/>
        <a:p>
          <a:r>
            <a:rPr lang="en-GB" dirty="0"/>
            <a:t> </a:t>
          </a:r>
          <a:r>
            <a:rPr lang="en-GB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Online support | The Academy of Research and Improvement</a:t>
          </a:r>
          <a:endParaRPr lang="en-GB" dirty="0">
            <a:solidFill>
              <a:schemeClr val="bg1"/>
            </a:solidFill>
          </a:endParaRPr>
        </a:p>
      </dgm:t>
    </dgm:pt>
    <dgm:pt modelId="{1958D959-328C-4C81-B68F-86025E234450}" type="parTrans" cxnId="{19060313-826E-45F4-859B-C1407E829DBC}">
      <dgm:prSet/>
      <dgm:spPr/>
      <dgm:t>
        <a:bodyPr/>
        <a:lstStyle/>
        <a:p>
          <a:endParaRPr lang="en-GB"/>
        </a:p>
      </dgm:t>
    </dgm:pt>
    <dgm:pt modelId="{2BEEF83D-EC5E-47D7-B4E9-7BE41416D0DF}" type="sibTrans" cxnId="{19060313-826E-45F4-859B-C1407E829DBC}">
      <dgm:prSet/>
      <dgm:spPr/>
      <dgm:t>
        <a:bodyPr/>
        <a:lstStyle/>
        <a:p>
          <a:endParaRPr lang="en-GB"/>
        </a:p>
      </dgm:t>
    </dgm:pt>
    <dgm:pt modelId="{0DDDE5F3-6256-4621-954B-6624CA065BF5}">
      <dgm:prSet phldrT="[Text]" phldr="0" custT="1"/>
      <dgm:spPr/>
      <dgm:t>
        <a:bodyPr/>
        <a:lstStyle/>
        <a:p>
          <a:r>
            <a:rPr lang="en-GB" sz="2000" dirty="0">
              <a:latin typeface="+mj-lt"/>
              <a:cs typeface="Arial" panose="020B0604020202020204" pitchFamily="34" charset="0"/>
            </a:rPr>
            <a:t>Online drop-in sessions to support applicants, Aug 2026 onwards </a:t>
          </a:r>
        </a:p>
      </dgm:t>
    </dgm:pt>
    <dgm:pt modelId="{0B1CFC02-9ACA-4BBC-93D4-AFA2F74D6EE2}" type="parTrans" cxnId="{92639788-0A93-4264-B385-F36A5E7FC295}">
      <dgm:prSet/>
      <dgm:spPr/>
      <dgm:t>
        <a:bodyPr/>
        <a:lstStyle/>
        <a:p>
          <a:endParaRPr lang="en-GB"/>
        </a:p>
      </dgm:t>
    </dgm:pt>
    <dgm:pt modelId="{4B52A1CD-ADCF-4E5F-8182-E0263120EB12}" type="sibTrans" cxnId="{92639788-0A93-4264-B385-F36A5E7FC295}">
      <dgm:prSet/>
      <dgm:spPr/>
      <dgm:t>
        <a:bodyPr/>
        <a:lstStyle/>
        <a:p>
          <a:endParaRPr lang="en-GB"/>
        </a:p>
      </dgm:t>
    </dgm:pt>
    <dgm:pt modelId="{A5D204FB-9E9B-4A02-8511-45B4BAFCDE26}">
      <dgm:prSet phldrT="[Text]" phldr="0"/>
      <dgm:spPr/>
      <dgm:t>
        <a:bodyPr/>
        <a:lstStyle/>
        <a:p>
          <a:pPr>
            <a:buNone/>
          </a:pPr>
          <a:r>
            <a:rPr lang="en-GB" dirty="0">
              <a:solidFill>
                <a:schemeClr val="bg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Training course | The Academy of Research and Improvement</a:t>
          </a:r>
          <a:endParaRPr lang="en-GB" dirty="0">
            <a:solidFill>
              <a:schemeClr val="bg1"/>
            </a:solidFill>
          </a:endParaRPr>
        </a:p>
      </dgm:t>
    </dgm:pt>
    <dgm:pt modelId="{73B7C283-BB2C-4050-9297-37BC6C850B91}" type="parTrans" cxnId="{08F25CB5-2C1E-4211-991A-BF2F593940EE}">
      <dgm:prSet/>
      <dgm:spPr/>
      <dgm:t>
        <a:bodyPr/>
        <a:lstStyle/>
        <a:p>
          <a:endParaRPr lang="en-GB"/>
        </a:p>
      </dgm:t>
    </dgm:pt>
    <dgm:pt modelId="{91C63C6D-1331-48D8-9271-1318840E0350}" type="sibTrans" cxnId="{08F25CB5-2C1E-4211-991A-BF2F593940EE}">
      <dgm:prSet/>
      <dgm:spPr/>
      <dgm:t>
        <a:bodyPr/>
        <a:lstStyle/>
        <a:p>
          <a:endParaRPr lang="en-GB"/>
        </a:p>
      </dgm:t>
    </dgm:pt>
    <dgm:pt modelId="{E057D227-9F00-4D9A-B568-CB74F2E64221}">
      <dgm:prSet phldrT="[Text]" phldr="0" custT="1"/>
      <dgm:spPr/>
      <dgm:t>
        <a:bodyPr/>
        <a:lstStyle/>
        <a:p>
          <a:r>
            <a:rPr lang="en-GB" sz="2000" dirty="0">
              <a:latin typeface="+mn-lt"/>
              <a:cs typeface="Arial" panose="020B0604020202020204" pitchFamily="34" charset="0"/>
            </a:rPr>
            <a:t>Optional, free, online 2-day course for applicants to explore research in healthcare and how they can build it into their careers</a:t>
          </a:r>
        </a:p>
        <a:p>
          <a:endParaRPr lang="en-GB" sz="2000" b="1" dirty="0">
            <a:latin typeface="+mn-lt"/>
            <a:cs typeface="Arial" panose="020B0604020202020204" pitchFamily="34" charset="0"/>
          </a:endParaRPr>
        </a:p>
        <a:p>
          <a:r>
            <a:rPr lang="en-GB" sz="2000" b="1" dirty="0">
              <a:latin typeface="+mn-lt"/>
              <a:cs typeface="Arial" panose="020B0604020202020204" pitchFamily="34" charset="0"/>
            </a:rPr>
            <a:t>CLOSING DATE: 24</a:t>
          </a:r>
          <a:r>
            <a:rPr lang="en-GB" sz="2000" b="1" baseline="30000" dirty="0">
              <a:latin typeface="+mn-lt"/>
              <a:cs typeface="Arial" panose="020B0604020202020204" pitchFamily="34" charset="0"/>
            </a:rPr>
            <a:t>th</a:t>
          </a:r>
          <a:r>
            <a:rPr lang="en-GB" sz="2000" b="1" dirty="0">
              <a:latin typeface="+mn-lt"/>
              <a:cs typeface="Arial" panose="020B0604020202020204" pitchFamily="34" charset="0"/>
            </a:rPr>
            <a:t> Sep @ midday</a:t>
          </a:r>
        </a:p>
        <a:p>
          <a:endParaRPr lang="en-GB" sz="2000" b="1" dirty="0">
            <a:latin typeface="+mn-lt"/>
            <a:cs typeface="Arial" panose="020B0604020202020204" pitchFamily="34" charset="0"/>
          </a:endParaRPr>
        </a:p>
        <a:p>
          <a:r>
            <a:rPr lang="en-GB" sz="2000" dirty="0">
              <a:latin typeface="+mn-lt"/>
              <a:cs typeface="Arial" panose="020B0604020202020204" pitchFamily="34" charset="0"/>
            </a:rPr>
            <a:t>Dates: Oct 8</a:t>
          </a:r>
          <a:r>
            <a:rPr lang="en-GB" sz="2000" baseline="30000" dirty="0">
              <a:latin typeface="+mn-lt"/>
              <a:cs typeface="Arial" panose="020B0604020202020204" pitchFamily="34" charset="0"/>
            </a:rPr>
            <a:t>th</a:t>
          </a:r>
          <a:r>
            <a:rPr lang="en-GB" sz="2000" dirty="0">
              <a:latin typeface="+mn-lt"/>
              <a:cs typeface="Arial" panose="020B0604020202020204" pitchFamily="34" charset="0"/>
            </a:rPr>
            <a:t>, Nov 5</a:t>
          </a:r>
          <a:r>
            <a:rPr lang="en-GB" sz="2000" baseline="30000" dirty="0">
              <a:latin typeface="+mn-lt"/>
              <a:cs typeface="Arial" panose="020B0604020202020204" pitchFamily="34" charset="0"/>
            </a:rPr>
            <a:t>th</a:t>
          </a:r>
          <a:r>
            <a:rPr lang="en-GB" sz="2000" dirty="0">
              <a:latin typeface="+mn-lt"/>
              <a:cs typeface="Arial" panose="020B0604020202020204" pitchFamily="34" charset="0"/>
            </a:rPr>
            <a:t> 2026</a:t>
          </a:r>
        </a:p>
        <a:p>
          <a:endParaRPr lang="en-GB" sz="1600" dirty="0"/>
        </a:p>
      </dgm:t>
    </dgm:pt>
    <dgm:pt modelId="{5A842291-AEE5-43AA-8602-F110007E3A41}" type="parTrans" cxnId="{36BE539B-715E-44C6-83CF-F40DF36F2918}">
      <dgm:prSet/>
      <dgm:spPr/>
      <dgm:t>
        <a:bodyPr/>
        <a:lstStyle/>
        <a:p>
          <a:endParaRPr lang="en-GB"/>
        </a:p>
      </dgm:t>
    </dgm:pt>
    <dgm:pt modelId="{B74F0539-EC39-4418-AFBB-BA0DA921C5D3}" type="sibTrans" cxnId="{36BE539B-715E-44C6-83CF-F40DF36F2918}">
      <dgm:prSet/>
      <dgm:spPr/>
      <dgm:t>
        <a:bodyPr/>
        <a:lstStyle/>
        <a:p>
          <a:endParaRPr lang="en-GB"/>
        </a:p>
      </dgm:t>
    </dgm:pt>
    <dgm:pt modelId="{BDB942FC-F467-4E81-B1B6-9C3785E231F0}">
      <dgm:prSet phldrT="[Text]"/>
      <dgm:spPr/>
      <dgm:t>
        <a:bodyPr/>
        <a:lstStyle/>
        <a:p>
          <a:pPr>
            <a:buNone/>
          </a:pPr>
          <a:r>
            <a:rPr lang="en-GB" dirty="0">
              <a:solidFill>
                <a:schemeClr val="bg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Launchpad Internships | The Academy of Research and Improvement</a:t>
          </a:r>
          <a:endParaRPr lang="en-GB" dirty="0">
            <a:solidFill>
              <a:schemeClr val="bg1"/>
            </a:solidFill>
          </a:endParaRPr>
        </a:p>
      </dgm:t>
    </dgm:pt>
    <dgm:pt modelId="{95C58F02-1055-4054-B756-5DA5BE951F7A}" type="parTrans" cxnId="{59C7837C-6814-4001-8E80-69332A3E592E}">
      <dgm:prSet/>
      <dgm:spPr/>
      <dgm:t>
        <a:bodyPr/>
        <a:lstStyle/>
        <a:p>
          <a:endParaRPr lang="en-GB"/>
        </a:p>
      </dgm:t>
    </dgm:pt>
    <dgm:pt modelId="{A3DAA1DD-26FF-4B20-A5A0-661D9F286BA6}" type="sibTrans" cxnId="{59C7837C-6814-4001-8E80-69332A3E592E}">
      <dgm:prSet/>
      <dgm:spPr/>
      <dgm:t>
        <a:bodyPr/>
        <a:lstStyle/>
        <a:p>
          <a:endParaRPr lang="en-GB"/>
        </a:p>
      </dgm:t>
    </dgm:pt>
    <dgm:pt modelId="{B4BBC698-9ADA-4151-AFD5-B5DA9109D6FC}">
      <dgm:prSet phldrT="[Text]" phldr="0" custT="1"/>
      <dgm:spPr/>
      <dgm:t>
        <a:bodyPr/>
        <a:lstStyle/>
        <a:p>
          <a:r>
            <a:rPr lang="en-GB" sz="2000" dirty="0">
              <a:latin typeface="+mn-lt"/>
              <a:cs typeface="Arial" panose="020B0604020202020204" pitchFamily="34" charset="0"/>
            </a:rPr>
            <a:t>Internship application window opens Nov 2026, until Jan 2027 </a:t>
          </a:r>
        </a:p>
      </dgm:t>
    </dgm:pt>
    <dgm:pt modelId="{5CFB1C44-3251-4675-A024-103DB60F1627}" type="parTrans" cxnId="{29672A10-F4C3-4532-B2CE-2F573F4152C6}">
      <dgm:prSet/>
      <dgm:spPr/>
      <dgm:t>
        <a:bodyPr/>
        <a:lstStyle/>
        <a:p>
          <a:endParaRPr lang="en-GB"/>
        </a:p>
      </dgm:t>
    </dgm:pt>
    <dgm:pt modelId="{B5EECE14-B7BC-4346-A4A1-A07F0E65B242}" type="sibTrans" cxnId="{29672A10-F4C3-4532-B2CE-2F573F4152C6}">
      <dgm:prSet/>
      <dgm:spPr/>
      <dgm:t>
        <a:bodyPr/>
        <a:lstStyle/>
        <a:p>
          <a:endParaRPr lang="en-GB"/>
        </a:p>
      </dgm:t>
    </dgm:pt>
    <dgm:pt modelId="{F99A054F-5222-48B8-8D7C-16C09DDC08EF}" type="pres">
      <dgm:prSet presAssocID="{2FAB2983-5577-49D4-A856-3F2DBB27CD13}" presName="Name0" presStyleCnt="0">
        <dgm:presLayoutVars>
          <dgm:chMax val="5"/>
          <dgm:chPref val="5"/>
          <dgm:dir/>
          <dgm:animLvl val="lvl"/>
        </dgm:presLayoutVars>
      </dgm:prSet>
      <dgm:spPr/>
    </dgm:pt>
    <dgm:pt modelId="{FCF05082-8C70-4B4E-89ED-56E28A0AE8AC}" type="pres">
      <dgm:prSet presAssocID="{CA2F38C0-70F2-4C5D-8595-C07109303203}" presName="parentText1" presStyleLbl="node1" presStyleIdx="0" presStyleCnt="3" custLinFactNeighborX="-9316" custLinFactNeighborY="-3918">
        <dgm:presLayoutVars>
          <dgm:chMax/>
          <dgm:chPref val="3"/>
          <dgm:bulletEnabled val="1"/>
        </dgm:presLayoutVars>
      </dgm:prSet>
      <dgm:spPr/>
    </dgm:pt>
    <dgm:pt modelId="{3A029053-A70A-4C1B-A712-C32B659A4348}" type="pres">
      <dgm:prSet presAssocID="{CA2F38C0-70F2-4C5D-8595-C07109303203}" presName="childText1" presStyleLbl="solidAlignAcc1" presStyleIdx="0" presStyleCnt="3">
        <dgm:presLayoutVars>
          <dgm:chMax val="0"/>
          <dgm:chPref val="0"/>
          <dgm:bulletEnabled val="1"/>
        </dgm:presLayoutVars>
      </dgm:prSet>
      <dgm:spPr/>
    </dgm:pt>
    <dgm:pt modelId="{E8CCD1C2-7EFF-46E8-9859-7691ED2C5ABF}" type="pres">
      <dgm:prSet presAssocID="{A5D204FB-9E9B-4A02-8511-45B4BAFCDE26}" presName="parentText2" presStyleLbl="node1" presStyleIdx="1" presStyleCnt="3">
        <dgm:presLayoutVars>
          <dgm:chMax/>
          <dgm:chPref val="3"/>
          <dgm:bulletEnabled val="1"/>
        </dgm:presLayoutVars>
      </dgm:prSet>
      <dgm:spPr/>
    </dgm:pt>
    <dgm:pt modelId="{9E967D02-7FD2-46C8-860B-4F5DB5814557}" type="pres">
      <dgm:prSet presAssocID="{A5D204FB-9E9B-4A02-8511-45B4BAFCDE26}" presName="childText2" presStyleLbl="solidAlignAcc1" presStyleIdx="1" presStyleCnt="3">
        <dgm:presLayoutVars>
          <dgm:chMax val="0"/>
          <dgm:chPref val="0"/>
          <dgm:bulletEnabled val="1"/>
        </dgm:presLayoutVars>
      </dgm:prSet>
      <dgm:spPr/>
    </dgm:pt>
    <dgm:pt modelId="{07250C8C-0624-4C8B-8852-DC206ED422B6}" type="pres">
      <dgm:prSet presAssocID="{BDB942FC-F467-4E81-B1B6-9C3785E231F0}" presName="parentText3" presStyleLbl="node1" presStyleIdx="2" presStyleCnt="3">
        <dgm:presLayoutVars>
          <dgm:chMax/>
          <dgm:chPref val="3"/>
          <dgm:bulletEnabled val="1"/>
        </dgm:presLayoutVars>
      </dgm:prSet>
      <dgm:spPr/>
    </dgm:pt>
    <dgm:pt modelId="{43A0F88A-0D10-4388-B853-C116155E3A2B}" type="pres">
      <dgm:prSet presAssocID="{BDB942FC-F467-4E81-B1B6-9C3785E231F0}" presName="childText3" presStyleLbl="solidAlignAcc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FB558801-CE65-4C9B-B35B-D97391F0D970}" type="presOf" srcId="{BDB942FC-F467-4E81-B1B6-9C3785E231F0}" destId="{07250C8C-0624-4C8B-8852-DC206ED422B6}" srcOrd="0" destOrd="0" presId="urn:microsoft.com/office/officeart/2009/3/layout/IncreasingArrowsProcess"/>
    <dgm:cxn modelId="{29672A10-F4C3-4532-B2CE-2F573F4152C6}" srcId="{BDB942FC-F467-4E81-B1B6-9C3785E231F0}" destId="{B4BBC698-9ADA-4151-AFD5-B5DA9109D6FC}" srcOrd="0" destOrd="0" parTransId="{5CFB1C44-3251-4675-A024-103DB60F1627}" sibTransId="{B5EECE14-B7BC-4346-A4A1-A07F0E65B242}"/>
    <dgm:cxn modelId="{19060313-826E-45F4-859B-C1407E829DBC}" srcId="{2FAB2983-5577-49D4-A856-3F2DBB27CD13}" destId="{CA2F38C0-70F2-4C5D-8595-C07109303203}" srcOrd="0" destOrd="0" parTransId="{1958D959-328C-4C81-B68F-86025E234450}" sibTransId="{2BEEF83D-EC5E-47D7-B4E9-7BE41416D0DF}"/>
    <dgm:cxn modelId="{0D192A5B-2B9F-4459-9327-A4EFE0C15185}" type="presOf" srcId="{E057D227-9F00-4D9A-B568-CB74F2E64221}" destId="{9E967D02-7FD2-46C8-860B-4F5DB5814557}" srcOrd="0" destOrd="0" presId="urn:microsoft.com/office/officeart/2009/3/layout/IncreasingArrowsProcess"/>
    <dgm:cxn modelId="{649F0461-C1EE-4EDF-8BED-CDA72C8D3784}" type="presOf" srcId="{0DDDE5F3-6256-4621-954B-6624CA065BF5}" destId="{3A029053-A70A-4C1B-A712-C32B659A4348}" srcOrd="0" destOrd="0" presId="urn:microsoft.com/office/officeart/2009/3/layout/IncreasingArrowsProcess"/>
    <dgm:cxn modelId="{2B64804C-8014-4ED7-91B6-6EA98A0FEB94}" type="presOf" srcId="{B4BBC698-9ADA-4151-AFD5-B5DA9109D6FC}" destId="{43A0F88A-0D10-4388-B853-C116155E3A2B}" srcOrd="0" destOrd="0" presId="urn:microsoft.com/office/officeart/2009/3/layout/IncreasingArrowsProcess"/>
    <dgm:cxn modelId="{59C7837C-6814-4001-8E80-69332A3E592E}" srcId="{2FAB2983-5577-49D4-A856-3F2DBB27CD13}" destId="{BDB942FC-F467-4E81-B1B6-9C3785E231F0}" srcOrd="2" destOrd="0" parTransId="{95C58F02-1055-4054-B756-5DA5BE951F7A}" sibTransId="{A3DAA1DD-26FF-4B20-A5A0-661D9F286BA6}"/>
    <dgm:cxn modelId="{92639788-0A93-4264-B385-F36A5E7FC295}" srcId="{CA2F38C0-70F2-4C5D-8595-C07109303203}" destId="{0DDDE5F3-6256-4621-954B-6624CA065BF5}" srcOrd="0" destOrd="0" parTransId="{0B1CFC02-9ACA-4BBC-93D4-AFA2F74D6EE2}" sibTransId="{4B52A1CD-ADCF-4E5F-8182-E0263120EB12}"/>
    <dgm:cxn modelId="{74FCB796-BEA1-48DA-86B2-46894C5AE6EA}" type="presOf" srcId="{A5D204FB-9E9B-4A02-8511-45B4BAFCDE26}" destId="{E8CCD1C2-7EFF-46E8-9859-7691ED2C5ABF}" srcOrd="0" destOrd="0" presId="urn:microsoft.com/office/officeart/2009/3/layout/IncreasingArrowsProcess"/>
    <dgm:cxn modelId="{36BE539B-715E-44C6-83CF-F40DF36F2918}" srcId="{A5D204FB-9E9B-4A02-8511-45B4BAFCDE26}" destId="{E057D227-9F00-4D9A-B568-CB74F2E64221}" srcOrd="0" destOrd="0" parTransId="{5A842291-AEE5-43AA-8602-F110007E3A41}" sibTransId="{B74F0539-EC39-4418-AFBB-BA0DA921C5D3}"/>
    <dgm:cxn modelId="{08F25CB5-2C1E-4211-991A-BF2F593940EE}" srcId="{2FAB2983-5577-49D4-A856-3F2DBB27CD13}" destId="{A5D204FB-9E9B-4A02-8511-45B4BAFCDE26}" srcOrd="1" destOrd="0" parTransId="{73B7C283-BB2C-4050-9297-37BC6C850B91}" sibTransId="{91C63C6D-1331-48D8-9271-1318840E0350}"/>
    <dgm:cxn modelId="{D76147B9-4AE7-41C4-8B85-479D702ACE9A}" type="presOf" srcId="{CA2F38C0-70F2-4C5D-8595-C07109303203}" destId="{FCF05082-8C70-4B4E-89ED-56E28A0AE8AC}" srcOrd="0" destOrd="0" presId="urn:microsoft.com/office/officeart/2009/3/layout/IncreasingArrowsProcess"/>
    <dgm:cxn modelId="{7C4E59DA-E1F5-411E-851B-6EBD09AB987E}" type="presOf" srcId="{2FAB2983-5577-49D4-A856-3F2DBB27CD13}" destId="{F99A054F-5222-48B8-8D7C-16C09DDC08EF}" srcOrd="0" destOrd="0" presId="urn:microsoft.com/office/officeart/2009/3/layout/IncreasingArrowsProcess"/>
    <dgm:cxn modelId="{FD3AF3B0-9F84-4FF9-9EE0-E697FBAA4D70}" type="presParOf" srcId="{F99A054F-5222-48B8-8D7C-16C09DDC08EF}" destId="{FCF05082-8C70-4B4E-89ED-56E28A0AE8AC}" srcOrd="0" destOrd="0" presId="urn:microsoft.com/office/officeart/2009/3/layout/IncreasingArrowsProcess"/>
    <dgm:cxn modelId="{3CF9FEB4-9ABA-44CB-BC2A-DC0F8576EB3D}" type="presParOf" srcId="{F99A054F-5222-48B8-8D7C-16C09DDC08EF}" destId="{3A029053-A70A-4C1B-A712-C32B659A4348}" srcOrd="1" destOrd="0" presId="urn:microsoft.com/office/officeart/2009/3/layout/IncreasingArrowsProcess"/>
    <dgm:cxn modelId="{55993287-ADA2-403B-91B9-ABE7C4B9A4D1}" type="presParOf" srcId="{F99A054F-5222-48B8-8D7C-16C09DDC08EF}" destId="{E8CCD1C2-7EFF-46E8-9859-7691ED2C5ABF}" srcOrd="2" destOrd="0" presId="urn:microsoft.com/office/officeart/2009/3/layout/IncreasingArrowsProcess"/>
    <dgm:cxn modelId="{13578564-1A69-4CF3-801E-5C8793692D77}" type="presParOf" srcId="{F99A054F-5222-48B8-8D7C-16C09DDC08EF}" destId="{9E967D02-7FD2-46C8-860B-4F5DB5814557}" srcOrd="3" destOrd="0" presId="urn:microsoft.com/office/officeart/2009/3/layout/IncreasingArrowsProcess"/>
    <dgm:cxn modelId="{D98970C8-D65C-4959-A739-3FD72E2AB1F9}" type="presParOf" srcId="{F99A054F-5222-48B8-8D7C-16C09DDC08EF}" destId="{07250C8C-0624-4C8B-8852-DC206ED422B6}" srcOrd="4" destOrd="0" presId="urn:microsoft.com/office/officeart/2009/3/layout/IncreasingArrowsProcess"/>
    <dgm:cxn modelId="{E490EFA2-50EB-46FF-BB96-68CAFC7A89DE}" type="presParOf" srcId="{F99A054F-5222-48B8-8D7C-16C09DDC08EF}" destId="{43A0F88A-0D10-4388-B853-C116155E3A2B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F05082-8C70-4B4E-89ED-56E28A0AE8AC}">
      <dsp:nvSpPr>
        <dsp:cNvPr id="0" name=""/>
        <dsp:cNvSpPr/>
      </dsp:nvSpPr>
      <dsp:spPr>
        <a:xfrm>
          <a:off x="0" y="0"/>
          <a:ext cx="14780223" cy="2152563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254000" bIns="341719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/>
            <a:t> </a:t>
          </a:r>
          <a:r>
            <a:rPr lang="en-GB" sz="2300" kern="120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Online support | The Academy of Research and Improvement</a:t>
          </a:r>
          <a:endParaRPr lang="en-GB" sz="2300" kern="1200" dirty="0">
            <a:solidFill>
              <a:schemeClr val="bg1"/>
            </a:solidFill>
          </a:endParaRPr>
        </a:p>
      </dsp:txBody>
      <dsp:txXfrm>
        <a:off x="0" y="538141"/>
        <a:ext cx="14242082" cy="1076281"/>
      </dsp:txXfrm>
    </dsp:sp>
    <dsp:sp modelId="{3A029053-A70A-4C1B-A712-C32B659A4348}">
      <dsp:nvSpPr>
        <dsp:cNvPr id="0" name=""/>
        <dsp:cNvSpPr/>
      </dsp:nvSpPr>
      <dsp:spPr>
        <a:xfrm>
          <a:off x="648987" y="1676560"/>
          <a:ext cx="4552308" cy="41466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+mj-lt"/>
              <a:cs typeface="Arial" panose="020B0604020202020204" pitchFamily="34" charset="0"/>
            </a:rPr>
            <a:t>Online drop-in sessions to support applicants, Aug 2026 onwards </a:t>
          </a:r>
        </a:p>
      </dsp:txBody>
      <dsp:txXfrm>
        <a:off x="648987" y="1676560"/>
        <a:ext cx="4552308" cy="4146630"/>
      </dsp:txXfrm>
    </dsp:sp>
    <dsp:sp modelId="{E8CCD1C2-7EFF-46E8-9859-7691ED2C5ABF}">
      <dsp:nvSpPr>
        <dsp:cNvPr id="0" name=""/>
        <dsp:cNvSpPr/>
      </dsp:nvSpPr>
      <dsp:spPr>
        <a:xfrm>
          <a:off x="5201296" y="734144"/>
          <a:ext cx="10227914" cy="2152563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254000" bIns="341719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solidFill>
                <a:schemeClr val="bg1"/>
              </a:solidFill>
              <a:hlinkClick xmlns:r="http://schemas.openxmlformats.org/officeDocument/2006/relationships"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Training course | The Academy of Research and Improvement</a:t>
          </a:r>
          <a:endParaRPr lang="en-GB" sz="2300" kern="1200" dirty="0">
            <a:solidFill>
              <a:schemeClr val="bg1"/>
            </a:solidFill>
          </a:endParaRPr>
        </a:p>
      </dsp:txBody>
      <dsp:txXfrm>
        <a:off x="5201296" y="1272285"/>
        <a:ext cx="9689773" cy="1076281"/>
      </dsp:txXfrm>
    </dsp:sp>
    <dsp:sp modelId="{9E967D02-7FD2-46C8-860B-4F5DB5814557}">
      <dsp:nvSpPr>
        <dsp:cNvPr id="0" name=""/>
        <dsp:cNvSpPr/>
      </dsp:nvSpPr>
      <dsp:spPr>
        <a:xfrm>
          <a:off x="5201296" y="2394081"/>
          <a:ext cx="4552308" cy="414663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+mn-lt"/>
              <a:cs typeface="Arial" panose="020B0604020202020204" pitchFamily="34" charset="0"/>
            </a:rPr>
            <a:t>Optional, free, online 2-day course for applicants to explore research in healthcare and how they can build it into their careers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b="1" kern="1200" dirty="0">
            <a:latin typeface="+mn-lt"/>
            <a:cs typeface="Arial" panose="020B0604020202020204" pitchFamily="34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b="1" kern="1200" dirty="0">
              <a:latin typeface="+mn-lt"/>
              <a:cs typeface="Arial" panose="020B0604020202020204" pitchFamily="34" charset="0"/>
            </a:rPr>
            <a:t>CLOSING DATE: 24</a:t>
          </a:r>
          <a:r>
            <a:rPr lang="en-GB" sz="2000" b="1" kern="1200" baseline="30000" dirty="0">
              <a:latin typeface="+mn-lt"/>
              <a:cs typeface="Arial" panose="020B0604020202020204" pitchFamily="34" charset="0"/>
            </a:rPr>
            <a:t>th</a:t>
          </a:r>
          <a:r>
            <a:rPr lang="en-GB" sz="2000" b="1" kern="1200" dirty="0">
              <a:latin typeface="+mn-lt"/>
              <a:cs typeface="Arial" panose="020B0604020202020204" pitchFamily="34" charset="0"/>
            </a:rPr>
            <a:t> Sep @ midday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b="1" kern="1200" dirty="0">
            <a:latin typeface="+mn-lt"/>
            <a:cs typeface="Arial" panose="020B0604020202020204" pitchFamily="34" charset="0"/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+mn-lt"/>
              <a:cs typeface="Arial" panose="020B0604020202020204" pitchFamily="34" charset="0"/>
            </a:rPr>
            <a:t>Dates: Oct 8</a:t>
          </a:r>
          <a:r>
            <a:rPr lang="en-GB" sz="2000" kern="1200" baseline="30000" dirty="0">
              <a:latin typeface="+mn-lt"/>
              <a:cs typeface="Arial" panose="020B0604020202020204" pitchFamily="34" charset="0"/>
            </a:rPr>
            <a:t>th</a:t>
          </a:r>
          <a:r>
            <a:rPr lang="en-GB" sz="2000" kern="1200" dirty="0">
              <a:latin typeface="+mn-lt"/>
              <a:cs typeface="Arial" panose="020B0604020202020204" pitchFamily="34" charset="0"/>
            </a:rPr>
            <a:t>, Nov 5</a:t>
          </a:r>
          <a:r>
            <a:rPr lang="en-GB" sz="2000" kern="1200" baseline="30000" dirty="0">
              <a:latin typeface="+mn-lt"/>
              <a:cs typeface="Arial" panose="020B0604020202020204" pitchFamily="34" charset="0"/>
            </a:rPr>
            <a:t>th</a:t>
          </a:r>
          <a:r>
            <a:rPr lang="en-GB" sz="2000" kern="1200" dirty="0">
              <a:latin typeface="+mn-lt"/>
              <a:cs typeface="Arial" panose="020B0604020202020204" pitchFamily="34" charset="0"/>
            </a:rPr>
            <a:t> 2026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1600" kern="1200" dirty="0"/>
        </a:p>
      </dsp:txBody>
      <dsp:txXfrm>
        <a:off x="5201296" y="2394081"/>
        <a:ext cx="4552308" cy="4146630"/>
      </dsp:txXfrm>
    </dsp:sp>
    <dsp:sp modelId="{07250C8C-0624-4C8B-8852-DC206ED422B6}">
      <dsp:nvSpPr>
        <dsp:cNvPr id="0" name=""/>
        <dsp:cNvSpPr/>
      </dsp:nvSpPr>
      <dsp:spPr>
        <a:xfrm>
          <a:off x="9753605" y="1451665"/>
          <a:ext cx="5675605" cy="2152563"/>
        </a:xfrm>
        <a:prstGeom prst="rightArrow">
          <a:avLst>
            <a:gd name="adj1" fmla="val 50000"/>
            <a:gd name="adj2" fmla="val 5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254000" bIns="341719" numCol="1" spcCol="1270" anchor="ctr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 dirty="0">
              <a:solidFill>
                <a:schemeClr val="bg1"/>
              </a:solidFill>
              <a:hlinkClick xmlns:r="http://schemas.openxmlformats.org/officeDocument/2006/relationships"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Launchpad Internships | The Academy of Research and Improvement</a:t>
          </a:r>
          <a:endParaRPr lang="en-GB" sz="2300" kern="1200" dirty="0">
            <a:solidFill>
              <a:schemeClr val="bg1"/>
            </a:solidFill>
          </a:endParaRPr>
        </a:p>
      </dsp:txBody>
      <dsp:txXfrm>
        <a:off x="9753605" y="1989806"/>
        <a:ext cx="5137464" cy="1076281"/>
      </dsp:txXfrm>
    </dsp:sp>
    <dsp:sp modelId="{43A0F88A-0D10-4388-B853-C116155E3A2B}">
      <dsp:nvSpPr>
        <dsp:cNvPr id="0" name=""/>
        <dsp:cNvSpPr/>
      </dsp:nvSpPr>
      <dsp:spPr>
        <a:xfrm>
          <a:off x="9753605" y="3111603"/>
          <a:ext cx="4552308" cy="408594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000" kern="1200" dirty="0">
              <a:latin typeface="+mn-lt"/>
              <a:cs typeface="Arial" panose="020B0604020202020204" pitchFamily="34" charset="0"/>
            </a:rPr>
            <a:t>Internship application window opens Nov 2026, until Jan 2027 </a:t>
          </a:r>
        </a:p>
      </dsp:txBody>
      <dsp:txXfrm>
        <a:off x="9753605" y="3111603"/>
        <a:ext cx="4552308" cy="40859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hyperlink" Target="https://academy.hiowhealthcare.nhs.uk/launchpad-programme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.pn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3.png"/><Relationship Id="rId9" Type="http://schemas.microsoft.com/office/2007/relationships/diagramDrawing" Target="../diagrams/drawing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mailto:hiowh.academy@nhs.net" TargetMode="External"/><Relationship Id="rId7" Type="http://schemas.openxmlformats.org/officeDocument/2006/relationships/image" Target="../media/image1.svg"/><Relationship Id="rId2" Type="http://schemas.openxmlformats.org/officeDocument/2006/relationships/hyperlink" Target="https://academy.hiowhealthcare.nhs.uk/launchpad-programme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svg"/><Relationship Id="rId4" Type="http://schemas.openxmlformats.org/officeDocument/2006/relationships/image" Target="../media/image6.svg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92019" y="447920"/>
            <a:ext cx="2621238" cy="1024666"/>
          </a:xfrm>
          <a:custGeom>
            <a:avLst/>
            <a:gdLst/>
            <a:ahLst/>
            <a:cxnLst/>
            <a:rect l="l" t="t" r="r" b="b"/>
            <a:pathLst>
              <a:path w="2621238" h="1024666">
                <a:moveTo>
                  <a:pt x="0" y="0"/>
                </a:moveTo>
                <a:lnTo>
                  <a:pt x="2621238" y="0"/>
                </a:lnTo>
                <a:lnTo>
                  <a:pt x="2621238" y="1024666"/>
                </a:lnTo>
                <a:lnTo>
                  <a:pt x="0" y="10246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935671" y="2200275"/>
            <a:ext cx="13703328" cy="923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226"/>
              </a:lnSpc>
              <a:spcBef>
                <a:spcPct val="0"/>
              </a:spcBef>
            </a:pPr>
            <a:r>
              <a:rPr lang="en-US" sz="6600" dirty="0">
                <a:solidFill>
                  <a:srgbClr val="253C57"/>
                </a:solidFill>
                <a:ea typeface="Aleo Light"/>
                <a:cs typeface="Aleo Light"/>
                <a:sym typeface="Aleo"/>
              </a:rPr>
              <a:t>The NIHR HCP Launchpad Programme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0" y="10020300"/>
            <a:ext cx="18288000" cy="266700"/>
            <a:chOff x="0" y="0"/>
            <a:chExt cx="24384000" cy="355600"/>
          </a:xfrm>
        </p:grpSpPr>
        <p:grpSp>
          <p:nvGrpSpPr>
            <p:cNvPr id="9" name="Group 9"/>
            <p:cNvGrpSpPr/>
            <p:nvPr/>
          </p:nvGrpSpPr>
          <p:grpSpPr>
            <a:xfrm>
              <a:off x="0" y="0"/>
              <a:ext cx="14960101" cy="355600"/>
              <a:chOff x="0" y="0"/>
              <a:chExt cx="2955082" cy="70242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2955082" cy="70242"/>
              </a:xfrm>
              <a:custGeom>
                <a:avLst/>
                <a:gdLst/>
                <a:ahLst/>
                <a:cxnLst/>
                <a:rect l="l" t="t" r="r" b="b"/>
                <a:pathLst>
                  <a:path w="2955082" h="70242">
                    <a:moveTo>
                      <a:pt x="0" y="0"/>
                    </a:moveTo>
                    <a:lnTo>
                      <a:pt x="2955082" y="0"/>
                    </a:lnTo>
                    <a:lnTo>
                      <a:pt x="2955082" y="70242"/>
                    </a:lnTo>
                    <a:lnTo>
                      <a:pt x="0" y="7024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8BE20">
                      <a:alpha val="100000"/>
                    </a:srgbClr>
                  </a:gs>
                  <a:gs pos="100000">
                    <a:srgbClr val="41B6E6">
                      <a:alpha val="100000"/>
                    </a:srgbClr>
                  </a:gs>
                </a:gsLst>
                <a:lin ang="0"/>
              </a:gra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0" y="-47625"/>
                <a:ext cx="2955082" cy="1178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14948433" y="0"/>
              <a:ext cx="9435567" cy="355600"/>
              <a:chOff x="0" y="0"/>
              <a:chExt cx="1863816" cy="70242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1863816" cy="70242"/>
              </a:xfrm>
              <a:custGeom>
                <a:avLst/>
                <a:gdLst/>
                <a:ahLst/>
                <a:cxnLst/>
                <a:rect l="l" t="t" r="r" b="b"/>
                <a:pathLst>
                  <a:path w="1863816" h="70242">
                    <a:moveTo>
                      <a:pt x="0" y="0"/>
                    </a:moveTo>
                    <a:lnTo>
                      <a:pt x="1863816" y="0"/>
                    </a:lnTo>
                    <a:lnTo>
                      <a:pt x="1863816" y="70242"/>
                    </a:lnTo>
                    <a:lnTo>
                      <a:pt x="0" y="70242"/>
                    </a:lnTo>
                    <a:close/>
                  </a:path>
                </a:pathLst>
              </a:custGeom>
              <a:solidFill>
                <a:srgbClr val="253C57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0" y="-47625"/>
                <a:ext cx="1863816" cy="1178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</p:grpSp>
      <p:sp>
        <p:nvSpPr>
          <p:cNvPr id="15" name="Freeform 15"/>
          <p:cNvSpPr/>
          <p:nvPr/>
        </p:nvSpPr>
        <p:spPr>
          <a:xfrm>
            <a:off x="646434" y="516367"/>
            <a:ext cx="2529521" cy="1024666"/>
          </a:xfrm>
          <a:custGeom>
            <a:avLst/>
            <a:gdLst/>
            <a:ahLst/>
            <a:cxnLst/>
            <a:rect l="l" t="t" r="r" b="b"/>
            <a:pathLst>
              <a:path w="2529521" h="1024666">
                <a:moveTo>
                  <a:pt x="0" y="0"/>
                </a:moveTo>
                <a:lnTo>
                  <a:pt x="2529520" y="0"/>
                </a:lnTo>
                <a:lnTo>
                  <a:pt x="2529520" y="1024666"/>
                </a:lnTo>
                <a:lnTo>
                  <a:pt x="0" y="1024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DCB47D59-0987-B406-262B-AED0B0A083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057" y="720838"/>
            <a:ext cx="3015859" cy="108137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8149F41-6967-64F5-3E25-05102FA59614}"/>
              </a:ext>
            </a:extLst>
          </p:cNvPr>
          <p:cNvSpPr txBox="1"/>
          <p:nvPr/>
        </p:nvSpPr>
        <p:spPr>
          <a:xfrm>
            <a:off x="1247785" y="4024075"/>
            <a:ext cx="7644571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Academy of Research and Improvement within Hampshire and IOW Healthcare NHS Foundation Trust are managing the NIHR HCP Internship Programme for the South-Central Region</a:t>
            </a:r>
          </a:p>
          <a:p>
            <a:endParaRPr lang="en-GB" sz="2400" dirty="0"/>
          </a:p>
          <a:p>
            <a:endParaRPr lang="en-GB" sz="2400" dirty="0"/>
          </a:p>
          <a:p>
            <a:r>
              <a:rPr lang="en-GB" sz="2400" dirty="0"/>
              <a:t>It is open to individual and team applications from registered HCPs* working in a diversity of NHS and non-NHS settings in this region </a:t>
            </a:r>
          </a:p>
          <a:p>
            <a:endParaRPr lang="en-GB" sz="2400" dirty="0"/>
          </a:p>
          <a:p>
            <a:endParaRPr lang="en-GB" dirty="0"/>
          </a:p>
          <a:p>
            <a:r>
              <a:rPr lang="en-GB" dirty="0"/>
              <a:t>(*eligible list available here: </a:t>
            </a:r>
            <a:r>
              <a:rPr lang="en-GB" dirty="0">
                <a:hlinkClick r:id="rId5"/>
              </a:rPr>
              <a:t>Launchpad | The Academy of Research and Improvement</a:t>
            </a:r>
            <a:r>
              <a:rPr lang="en-GB" dirty="0"/>
              <a:t>)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CBAFEF26-0D2F-9AD0-9816-34EBA2FAF4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29800" y="3782847"/>
            <a:ext cx="7392928" cy="509443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92019" y="447920"/>
            <a:ext cx="2621238" cy="1024666"/>
          </a:xfrm>
          <a:custGeom>
            <a:avLst/>
            <a:gdLst/>
            <a:ahLst/>
            <a:cxnLst/>
            <a:rect l="l" t="t" r="r" b="b"/>
            <a:pathLst>
              <a:path w="2621238" h="1024666">
                <a:moveTo>
                  <a:pt x="0" y="0"/>
                </a:moveTo>
                <a:lnTo>
                  <a:pt x="2621238" y="0"/>
                </a:lnTo>
                <a:lnTo>
                  <a:pt x="2621238" y="1024666"/>
                </a:lnTo>
                <a:lnTo>
                  <a:pt x="0" y="10246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/>
          <p:cNvGrpSpPr/>
          <p:nvPr/>
        </p:nvGrpSpPr>
        <p:grpSpPr>
          <a:xfrm>
            <a:off x="0" y="10020300"/>
            <a:ext cx="18288000" cy="266700"/>
            <a:chOff x="0" y="0"/>
            <a:chExt cx="24384000" cy="355600"/>
          </a:xfrm>
        </p:grpSpPr>
        <p:grpSp>
          <p:nvGrpSpPr>
            <p:cNvPr id="17" name="Group 17"/>
            <p:cNvGrpSpPr/>
            <p:nvPr/>
          </p:nvGrpSpPr>
          <p:grpSpPr>
            <a:xfrm>
              <a:off x="0" y="0"/>
              <a:ext cx="14960101" cy="355600"/>
              <a:chOff x="0" y="0"/>
              <a:chExt cx="2955082" cy="70242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2955082" cy="70242"/>
              </a:xfrm>
              <a:custGeom>
                <a:avLst/>
                <a:gdLst/>
                <a:ahLst/>
                <a:cxnLst/>
                <a:rect l="l" t="t" r="r" b="b"/>
                <a:pathLst>
                  <a:path w="2955082" h="70242">
                    <a:moveTo>
                      <a:pt x="0" y="0"/>
                    </a:moveTo>
                    <a:lnTo>
                      <a:pt x="2955082" y="0"/>
                    </a:lnTo>
                    <a:lnTo>
                      <a:pt x="2955082" y="70242"/>
                    </a:lnTo>
                    <a:lnTo>
                      <a:pt x="0" y="7024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8BE20">
                      <a:alpha val="100000"/>
                    </a:srgbClr>
                  </a:gs>
                  <a:gs pos="100000">
                    <a:srgbClr val="41B6E6">
                      <a:alpha val="100000"/>
                    </a:srgbClr>
                  </a:gs>
                </a:gsLst>
                <a:lin ang="0"/>
              </a:gra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0" y="-47625"/>
                <a:ext cx="2955082" cy="1178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14948433" y="0"/>
              <a:ext cx="9435567" cy="355600"/>
              <a:chOff x="0" y="0"/>
              <a:chExt cx="1863816" cy="70242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1863816" cy="70242"/>
              </a:xfrm>
              <a:custGeom>
                <a:avLst/>
                <a:gdLst/>
                <a:ahLst/>
                <a:cxnLst/>
                <a:rect l="l" t="t" r="r" b="b"/>
                <a:pathLst>
                  <a:path w="1863816" h="70242">
                    <a:moveTo>
                      <a:pt x="0" y="0"/>
                    </a:moveTo>
                    <a:lnTo>
                      <a:pt x="1863816" y="0"/>
                    </a:lnTo>
                    <a:lnTo>
                      <a:pt x="1863816" y="70242"/>
                    </a:lnTo>
                    <a:lnTo>
                      <a:pt x="0" y="70242"/>
                    </a:lnTo>
                    <a:close/>
                  </a:path>
                </a:pathLst>
              </a:custGeom>
              <a:solidFill>
                <a:srgbClr val="253C57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/>
              <p:cNvSpPr txBox="1"/>
              <p:nvPr/>
            </p:nvSpPr>
            <p:spPr>
              <a:xfrm>
                <a:off x="0" y="-47625"/>
                <a:ext cx="1863816" cy="1178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</p:grpSp>
      <p:sp>
        <p:nvSpPr>
          <p:cNvPr id="23" name="Freeform 23"/>
          <p:cNvSpPr/>
          <p:nvPr/>
        </p:nvSpPr>
        <p:spPr>
          <a:xfrm>
            <a:off x="646434" y="516367"/>
            <a:ext cx="2529521" cy="1024666"/>
          </a:xfrm>
          <a:custGeom>
            <a:avLst/>
            <a:gdLst/>
            <a:ahLst/>
            <a:cxnLst/>
            <a:rect l="l" t="t" r="r" b="b"/>
            <a:pathLst>
              <a:path w="2529521" h="1024666">
                <a:moveTo>
                  <a:pt x="0" y="0"/>
                </a:moveTo>
                <a:lnTo>
                  <a:pt x="2529520" y="0"/>
                </a:lnTo>
                <a:lnTo>
                  <a:pt x="2529520" y="1024666"/>
                </a:lnTo>
                <a:lnTo>
                  <a:pt x="0" y="1024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D49FB48C-CE77-6739-E51B-FE44CE672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6863" y="2539893"/>
            <a:ext cx="12874274" cy="520721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C00131E-4DE8-7236-AC33-8F9FF8F2B9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26057" y="553330"/>
            <a:ext cx="3015859" cy="108137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1E50EC-4780-E673-94B4-77A92E083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D4F4FF95-426D-9363-9A4F-01BB71381312}"/>
              </a:ext>
            </a:extLst>
          </p:cNvPr>
          <p:cNvSpPr/>
          <p:nvPr/>
        </p:nvSpPr>
        <p:spPr>
          <a:xfrm>
            <a:off x="15292019" y="447920"/>
            <a:ext cx="2621238" cy="1024666"/>
          </a:xfrm>
          <a:custGeom>
            <a:avLst/>
            <a:gdLst/>
            <a:ahLst/>
            <a:cxnLst/>
            <a:rect l="l" t="t" r="r" b="b"/>
            <a:pathLst>
              <a:path w="2621238" h="1024666">
                <a:moveTo>
                  <a:pt x="0" y="0"/>
                </a:moveTo>
                <a:lnTo>
                  <a:pt x="2621238" y="0"/>
                </a:lnTo>
                <a:lnTo>
                  <a:pt x="2621238" y="1024666"/>
                </a:lnTo>
                <a:lnTo>
                  <a:pt x="0" y="10246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6" name="Group 16">
            <a:extLst>
              <a:ext uri="{FF2B5EF4-FFF2-40B4-BE49-F238E27FC236}">
                <a16:creationId xmlns:a16="http://schemas.microsoft.com/office/drawing/2014/main" id="{52D28D3D-47A2-890E-749E-4B8F975A2938}"/>
              </a:ext>
            </a:extLst>
          </p:cNvPr>
          <p:cNvGrpSpPr/>
          <p:nvPr/>
        </p:nvGrpSpPr>
        <p:grpSpPr>
          <a:xfrm>
            <a:off x="0" y="10020300"/>
            <a:ext cx="18288000" cy="266700"/>
            <a:chOff x="0" y="0"/>
            <a:chExt cx="24384000" cy="355600"/>
          </a:xfrm>
        </p:grpSpPr>
        <p:grpSp>
          <p:nvGrpSpPr>
            <p:cNvPr id="17" name="Group 17">
              <a:extLst>
                <a:ext uri="{FF2B5EF4-FFF2-40B4-BE49-F238E27FC236}">
                  <a16:creationId xmlns:a16="http://schemas.microsoft.com/office/drawing/2014/main" id="{5DCAEBB4-B8C9-750D-4934-49765D0EE371}"/>
                </a:ext>
              </a:extLst>
            </p:cNvPr>
            <p:cNvGrpSpPr/>
            <p:nvPr/>
          </p:nvGrpSpPr>
          <p:grpSpPr>
            <a:xfrm>
              <a:off x="0" y="0"/>
              <a:ext cx="14960101" cy="355600"/>
              <a:chOff x="0" y="0"/>
              <a:chExt cx="2955082" cy="70242"/>
            </a:xfrm>
          </p:grpSpPr>
          <p:sp>
            <p:nvSpPr>
              <p:cNvPr id="18" name="Freeform 18">
                <a:extLst>
                  <a:ext uri="{FF2B5EF4-FFF2-40B4-BE49-F238E27FC236}">
                    <a16:creationId xmlns:a16="http://schemas.microsoft.com/office/drawing/2014/main" id="{00F579FE-9A4A-D809-3374-EAD56D0BF568}"/>
                  </a:ext>
                </a:extLst>
              </p:cNvPr>
              <p:cNvSpPr/>
              <p:nvPr/>
            </p:nvSpPr>
            <p:spPr>
              <a:xfrm>
                <a:off x="0" y="0"/>
                <a:ext cx="2955082" cy="70242"/>
              </a:xfrm>
              <a:custGeom>
                <a:avLst/>
                <a:gdLst/>
                <a:ahLst/>
                <a:cxnLst/>
                <a:rect l="l" t="t" r="r" b="b"/>
                <a:pathLst>
                  <a:path w="2955082" h="70242">
                    <a:moveTo>
                      <a:pt x="0" y="0"/>
                    </a:moveTo>
                    <a:lnTo>
                      <a:pt x="2955082" y="0"/>
                    </a:lnTo>
                    <a:lnTo>
                      <a:pt x="2955082" y="70242"/>
                    </a:lnTo>
                    <a:lnTo>
                      <a:pt x="0" y="7024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8BE20">
                      <a:alpha val="100000"/>
                    </a:srgbClr>
                  </a:gs>
                  <a:gs pos="100000">
                    <a:srgbClr val="41B6E6">
                      <a:alpha val="100000"/>
                    </a:srgbClr>
                  </a:gs>
                </a:gsLst>
                <a:lin ang="0"/>
              </a:gra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" name="TextBox 19">
                <a:extLst>
                  <a:ext uri="{FF2B5EF4-FFF2-40B4-BE49-F238E27FC236}">
                    <a16:creationId xmlns:a16="http://schemas.microsoft.com/office/drawing/2014/main" id="{92A0244B-8F1A-D984-929C-22C77C965BD1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2955082" cy="1178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grpSp>
          <p:nvGrpSpPr>
            <p:cNvPr id="20" name="Group 20">
              <a:extLst>
                <a:ext uri="{FF2B5EF4-FFF2-40B4-BE49-F238E27FC236}">
                  <a16:creationId xmlns:a16="http://schemas.microsoft.com/office/drawing/2014/main" id="{71424E57-AD46-7B8A-59C5-451F4E969723}"/>
                </a:ext>
              </a:extLst>
            </p:cNvPr>
            <p:cNvGrpSpPr/>
            <p:nvPr/>
          </p:nvGrpSpPr>
          <p:grpSpPr>
            <a:xfrm>
              <a:off x="14948433" y="0"/>
              <a:ext cx="9435567" cy="355600"/>
              <a:chOff x="0" y="0"/>
              <a:chExt cx="1863816" cy="70242"/>
            </a:xfrm>
          </p:grpSpPr>
          <p:sp>
            <p:nvSpPr>
              <p:cNvPr id="21" name="Freeform 21">
                <a:extLst>
                  <a:ext uri="{FF2B5EF4-FFF2-40B4-BE49-F238E27FC236}">
                    <a16:creationId xmlns:a16="http://schemas.microsoft.com/office/drawing/2014/main" id="{340B9420-E47F-6851-FF2A-4AF8845AB1EA}"/>
                  </a:ext>
                </a:extLst>
              </p:cNvPr>
              <p:cNvSpPr/>
              <p:nvPr/>
            </p:nvSpPr>
            <p:spPr>
              <a:xfrm>
                <a:off x="0" y="0"/>
                <a:ext cx="1863816" cy="70242"/>
              </a:xfrm>
              <a:custGeom>
                <a:avLst/>
                <a:gdLst/>
                <a:ahLst/>
                <a:cxnLst/>
                <a:rect l="l" t="t" r="r" b="b"/>
                <a:pathLst>
                  <a:path w="1863816" h="70242">
                    <a:moveTo>
                      <a:pt x="0" y="0"/>
                    </a:moveTo>
                    <a:lnTo>
                      <a:pt x="1863816" y="0"/>
                    </a:lnTo>
                    <a:lnTo>
                      <a:pt x="1863816" y="70242"/>
                    </a:lnTo>
                    <a:lnTo>
                      <a:pt x="0" y="70242"/>
                    </a:lnTo>
                    <a:close/>
                  </a:path>
                </a:pathLst>
              </a:custGeom>
              <a:solidFill>
                <a:srgbClr val="253C57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" name="TextBox 22">
                <a:extLst>
                  <a:ext uri="{FF2B5EF4-FFF2-40B4-BE49-F238E27FC236}">
                    <a16:creationId xmlns:a16="http://schemas.microsoft.com/office/drawing/2014/main" id="{B3944520-F810-FDAA-4BA8-67EB89C58340}"/>
                  </a:ext>
                </a:extLst>
              </p:cNvPr>
              <p:cNvSpPr txBox="1"/>
              <p:nvPr/>
            </p:nvSpPr>
            <p:spPr>
              <a:xfrm>
                <a:off x="0" y="-47625"/>
                <a:ext cx="1863816" cy="1178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</p:grpSp>
      <p:sp>
        <p:nvSpPr>
          <p:cNvPr id="23" name="Freeform 23">
            <a:extLst>
              <a:ext uri="{FF2B5EF4-FFF2-40B4-BE49-F238E27FC236}">
                <a16:creationId xmlns:a16="http://schemas.microsoft.com/office/drawing/2014/main" id="{4EC7AE25-F86A-2DC2-86B0-0990D831777A}"/>
              </a:ext>
            </a:extLst>
          </p:cNvPr>
          <p:cNvSpPr/>
          <p:nvPr/>
        </p:nvSpPr>
        <p:spPr>
          <a:xfrm>
            <a:off x="646434" y="516367"/>
            <a:ext cx="2529521" cy="1024666"/>
          </a:xfrm>
          <a:custGeom>
            <a:avLst/>
            <a:gdLst/>
            <a:ahLst/>
            <a:cxnLst/>
            <a:rect l="l" t="t" r="r" b="b"/>
            <a:pathLst>
              <a:path w="2529521" h="1024666">
                <a:moveTo>
                  <a:pt x="0" y="0"/>
                </a:moveTo>
                <a:lnTo>
                  <a:pt x="2529520" y="0"/>
                </a:lnTo>
                <a:lnTo>
                  <a:pt x="2529520" y="1024666"/>
                </a:lnTo>
                <a:lnTo>
                  <a:pt x="0" y="102466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C20D67B-90F6-4574-6387-B3D89C2CA5D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26057" y="553330"/>
            <a:ext cx="3015859" cy="1081373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FC2FAF8-2604-F4BC-074F-879D3BF6023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9208035"/>
              </p:ext>
            </p:extLst>
          </p:nvPr>
        </p:nvGraphicFramePr>
        <p:xfrm>
          <a:off x="1194886" y="2130003"/>
          <a:ext cx="16078199" cy="72141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263514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3C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338981"/>
            <a:ext cx="4468936" cy="82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 dirty="0">
                <a:solidFill>
                  <a:srgbClr val="FFFFFF"/>
                </a:solidFill>
                <a:ea typeface="Aleo Light"/>
                <a:cs typeface="Aleo Light"/>
                <a:sym typeface="Aleo"/>
              </a:rPr>
              <a:t>Contact us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28700" y="5361535"/>
            <a:ext cx="9992106" cy="287508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249"/>
              </a:lnSpc>
              <a:spcBef>
                <a:spcPct val="0"/>
              </a:spcBef>
            </a:pPr>
            <a:r>
              <a:rPr lang="en-US" sz="3200" dirty="0">
                <a:solidFill>
                  <a:srgbClr val="FFFFFF"/>
                </a:solidFill>
                <a:ea typeface="Frutiger LT Std 1"/>
                <a:cs typeface="Frutiger LT Std 1"/>
                <a:sym typeface="Frutiger LT Std 1"/>
              </a:rPr>
              <a:t>For more information, please visit: </a:t>
            </a:r>
            <a:r>
              <a:rPr lang="en-GB" sz="3200" dirty="0">
                <a:solidFill>
                  <a:schemeClr val="bg1"/>
                </a:solidFill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Launchpad | The Academy of Research and Improvement</a:t>
            </a:r>
            <a:endParaRPr lang="en-GB" sz="3200" dirty="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lvl="0">
              <a:lnSpc>
                <a:spcPts val="3249"/>
              </a:lnSpc>
              <a:spcBef>
                <a:spcPct val="0"/>
              </a:spcBef>
            </a:pPr>
            <a:endParaRPr lang="en-GB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3249"/>
              </a:lnSpc>
              <a:spcBef>
                <a:spcPct val="0"/>
              </a:spcBef>
            </a:pPr>
            <a:endParaRPr lang="en-GB" sz="3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3249"/>
              </a:lnSpc>
              <a:spcBef>
                <a:spcPct val="0"/>
              </a:spcBef>
            </a:pP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ts val="3249"/>
              </a:lnSpc>
              <a:spcBef>
                <a:spcPct val="0"/>
              </a:spcBef>
            </a:pPr>
            <a:endParaRPr lang="en-GB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>
              <a:lnSpc>
                <a:spcPts val="3249"/>
              </a:lnSpc>
              <a:spcBef>
                <a:spcPct val="0"/>
              </a:spcBef>
            </a:pPr>
            <a:r>
              <a:rPr lang="en-US" sz="3600" dirty="0">
                <a:solidFill>
                  <a:srgbClr val="FFFFFF"/>
                </a:solidFill>
                <a:latin typeface="Frutiger LT Std 1"/>
                <a:ea typeface="Frutiger LT Std 1"/>
                <a:cs typeface="Frutiger LT Std 1"/>
                <a:sym typeface="Frutiger LT Std 1"/>
              </a:rPr>
              <a:t> </a:t>
            </a:r>
            <a:endParaRPr lang="en-US" sz="2499" dirty="0">
              <a:solidFill>
                <a:srgbClr val="FFFFFF"/>
              </a:solidFill>
              <a:latin typeface="Frutiger LT Std 1"/>
              <a:ea typeface="Frutiger LT Std 1"/>
              <a:cs typeface="Frutiger LT Std 1"/>
              <a:sym typeface="Frutiger LT Std 1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1028700" y="6453735"/>
            <a:ext cx="10773922" cy="1987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50"/>
              </a:lnSpc>
            </a:pPr>
            <a:r>
              <a:rPr lang="en-US" sz="2800" dirty="0">
                <a:solidFill>
                  <a:srgbClr val="00B0F0"/>
                </a:solidFill>
                <a:ea typeface="Frutiger LT Std 1"/>
                <a:cs typeface="Frutiger LT Std 1"/>
                <a:sym typeface="Frutiger LT Std 1"/>
              </a:rPr>
              <a:t>academy.hiowhealthcare.nhs.uk</a:t>
            </a:r>
          </a:p>
          <a:p>
            <a:pPr algn="l">
              <a:lnSpc>
                <a:spcPts val="5250"/>
              </a:lnSpc>
            </a:pPr>
            <a:r>
              <a:rPr lang="en-US" sz="2800" dirty="0">
                <a:solidFill>
                  <a:srgbClr val="00B0F0"/>
                </a:solidFill>
                <a:ea typeface="Frutiger LT Std 1"/>
                <a:cs typeface="Frutiger LT Std 1"/>
                <a:sym typeface="Frutiger LT Std 1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hiowh.academy@nhs.net</a:t>
            </a:r>
            <a:endParaRPr lang="en-US" sz="2800" dirty="0">
              <a:solidFill>
                <a:srgbClr val="00B0F0"/>
              </a:solidFill>
              <a:ea typeface="Frutiger LT Std 1"/>
              <a:cs typeface="Frutiger LT Std 1"/>
              <a:sym typeface="Frutiger LT Std 1"/>
            </a:endParaRPr>
          </a:p>
          <a:p>
            <a:pPr algn="l">
              <a:lnSpc>
                <a:spcPts val="5250"/>
              </a:lnSpc>
            </a:pPr>
            <a:r>
              <a:rPr lang="en-US" sz="2800" dirty="0">
                <a:solidFill>
                  <a:srgbClr val="00B0F0"/>
                </a:solidFill>
                <a:ea typeface="Frutiger LT Std 1"/>
                <a:cs typeface="Frutiger LT Std 1"/>
                <a:sym typeface="Frutiger LT Std 1"/>
              </a:rPr>
              <a:t>Karen.evans95@nhs.net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1219876" y="0"/>
            <a:ext cx="7068124" cy="10287000"/>
            <a:chOff x="0" y="0"/>
            <a:chExt cx="1861563" cy="2709333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61564" cy="2709333"/>
            </a:xfrm>
            <a:custGeom>
              <a:avLst/>
              <a:gdLst/>
              <a:ahLst/>
              <a:cxnLst/>
              <a:rect l="l" t="t" r="r" b="b"/>
              <a:pathLst>
                <a:path w="1861564" h="2709333">
                  <a:moveTo>
                    <a:pt x="0" y="0"/>
                  </a:moveTo>
                  <a:lnTo>
                    <a:pt x="1861564" y="0"/>
                  </a:lnTo>
                  <a:lnTo>
                    <a:pt x="1861564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1861563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4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11866147" y="7103612"/>
            <a:ext cx="480514" cy="480514"/>
          </a:xfrm>
          <a:custGeom>
            <a:avLst/>
            <a:gdLst/>
            <a:ahLst/>
            <a:cxnLst/>
            <a:rect l="l" t="t" r="r" b="b"/>
            <a:pathLst>
              <a:path w="480514" h="480514">
                <a:moveTo>
                  <a:pt x="0" y="0"/>
                </a:moveTo>
                <a:lnTo>
                  <a:pt x="480514" y="0"/>
                </a:lnTo>
                <a:lnTo>
                  <a:pt x="480514" y="480514"/>
                </a:lnTo>
                <a:lnTo>
                  <a:pt x="0" y="4805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1866147" y="6270674"/>
            <a:ext cx="480514" cy="480514"/>
          </a:xfrm>
          <a:custGeom>
            <a:avLst/>
            <a:gdLst/>
            <a:ahLst/>
            <a:cxnLst/>
            <a:rect l="l" t="t" r="r" b="b"/>
            <a:pathLst>
              <a:path w="480514" h="480514">
                <a:moveTo>
                  <a:pt x="0" y="0"/>
                </a:moveTo>
                <a:lnTo>
                  <a:pt x="480514" y="0"/>
                </a:lnTo>
                <a:lnTo>
                  <a:pt x="480514" y="480513"/>
                </a:lnTo>
                <a:lnTo>
                  <a:pt x="0" y="4805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1866147" y="5437735"/>
            <a:ext cx="480514" cy="480514"/>
          </a:xfrm>
          <a:custGeom>
            <a:avLst/>
            <a:gdLst/>
            <a:ahLst/>
            <a:cxnLst/>
            <a:rect l="l" t="t" r="r" b="b"/>
            <a:pathLst>
              <a:path w="480514" h="480514">
                <a:moveTo>
                  <a:pt x="0" y="0"/>
                </a:moveTo>
                <a:lnTo>
                  <a:pt x="480514" y="0"/>
                </a:lnTo>
                <a:lnTo>
                  <a:pt x="480514" y="480514"/>
                </a:lnTo>
                <a:lnTo>
                  <a:pt x="0" y="48051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TextBox 11"/>
          <p:cNvSpPr txBox="1"/>
          <p:nvPr/>
        </p:nvSpPr>
        <p:spPr>
          <a:xfrm>
            <a:off x="12575783" y="5521653"/>
            <a:ext cx="4866876" cy="330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0"/>
              </a:lnSpc>
              <a:spcBef>
                <a:spcPct val="0"/>
              </a:spcBef>
            </a:pPr>
            <a:r>
              <a:rPr lang="en-US" sz="2100" dirty="0">
                <a:solidFill>
                  <a:srgbClr val="253C57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Frutiger LT Std 1"/>
              </a:rPr>
              <a:t>Research and Improvement - HIOW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575783" y="6286140"/>
            <a:ext cx="4017850" cy="3286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0"/>
              </a:lnSpc>
              <a:spcBef>
                <a:spcPct val="0"/>
              </a:spcBef>
            </a:pPr>
            <a:r>
              <a:rPr lang="en-US" sz="2100" dirty="0">
                <a:solidFill>
                  <a:srgbClr val="253C57"/>
                </a:solidFill>
                <a:latin typeface="Frutiger LT Std 1"/>
                <a:ea typeface="Frutiger LT Std 1"/>
                <a:cs typeface="Frutiger LT Std 1"/>
                <a:sym typeface="Frutiger LT Std 1"/>
              </a:rPr>
              <a:t>@</a:t>
            </a:r>
            <a:r>
              <a:rPr lang="en-US" sz="2100" dirty="0">
                <a:solidFill>
                  <a:srgbClr val="253C57"/>
                </a:solidFill>
                <a:latin typeface="+mj-lt"/>
                <a:ea typeface="Frutiger LT Std 1"/>
                <a:cs typeface="Frutiger LT Std 1"/>
                <a:sym typeface="Frutiger LT Std 1"/>
              </a:rPr>
              <a:t>hiowhacademy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575783" y="7201221"/>
            <a:ext cx="5065946" cy="330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0"/>
              </a:lnSpc>
              <a:spcBef>
                <a:spcPct val="0"/>
              </a:spcBef>
            </a:pPr>
            <a:r>
              <a:rPr lang="en-US" sz="2100" dirty="0">
                <a:solidFill>
                  <a:srgbClr val="253C57"/>
                </a:solidFill>
                <a:ea typeface="Frutiger LT Std 1"/>
                <a:cs typeface="Frutiger LT Std 1"/>
                <a:sym typeface="Frutiger LT Std 1"/>
              </a:rPr>
              <a:t>Academy of Research &amp; Improvement</a:t>
            </a:r>
          </a:p>
        </p:txBody>
      </p:sp>
      <p:sp>
        <p:nvSpPr>
          <p:cNvPr id="14" name="Freeform 14"/>
          <p:cNvSpPr/>
          <p:nvPr/>
        </p:nvSpPr>
        <p:spPr>
          <a:xfrm>
            <a:off x="15292019" y="447920"/>
            <a:ext cx="2621238" cy="1024666"/>
          </a:xfrm>
          <a:custGeom>
            <a:avLst/>
            <a:gdLst/>
            <a:ahLst/>
            <a:cxnLst/>
            <a:rect l="l" t="t" r="r" b="b"/>
            <a:pathLst>
              <a:path w="2621238" h="1024666">
                <a:moveTo>
                  <a:pt x="0" y="0"/>
                </a:moveTo>
                <a:lnTo>
                  <a:pt x="2621238" y="0"/>
                </a:lnTo>
                <a:lnTo>
                  <a:pt x="2621238" y="1024666"/>
                </a:lnTo>
                <a:lnTo>
                  <a:pt x="0" y="10246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5" name="Group 15"/>
          <p:cNvGrpSpPr/>
          <p:nvPr/>
        </p:nvGrpSpPr>
        <p:grpSpPr>
          <a:xfrm>
            <a:off x="0" y="10020300"/>
            <a:ext cx="18288000" cy="266700"/>
            <a:chOff x="0" y="0"/>
            <a:chExt cx="24384000" cy="355600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14960101" cy="355600"/>
              <a:chOff x="0" y="0"/>
              <a:chExt cx="2955082" cy="70242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2955082" cy="70242"/>
              </a:xfrm>
              <a:custGeom>
                <a:avLst/>
                <a:gdLst/>
                <a:ahLst/>
                <a:cxnLst/>
                <a:rect l="l" t="t" r="r" b="b"/>
                <a:pathLst>
                  <a:path w="2955082" h="70242">
                    <a:moveTo>
                      <a:pt x="0" y="0"/>
                    </a:moveTo>
                    <a:lnTo>
                      <a:pt x="2955082" y="0"/>
                    </a:lnTo>
                    <a:lnTo>
                      <a:pt x="2955082" y="70242"/>
                    </a:lnTo>
                    <a:lnTo>
                      <a:pt x="0" y="70242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78BE20">
                      <a:alpha val="100000"/>
                    </a:srgbClr>
                  </a:gs>
                  <a:gs pos="100000">
                    <a:srgbClr val="41B6E6">
                      <a:alpha val="100000"/>
                    </a:srgbClr>
                  </a:gs>
                </a:gsLst>
                <a:lin ang="0"/>
              </a:gra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0" y="-47625"/>
                <a:ext cx="2955082" cy="1178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4948433" y="0"/>
              <a:ext cx="9435567" cy="355600"/>
              <a:chOff x="0" y="0"/>
              <a:chExt cx="1863816" cy="70242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1863816" cy="70242"/>
              </a:xfrm>
              <a:custGeom>
                <a:avLst/>
                <a:gdLst/>
                <a:ahLst/>
                <a:cxnLst/>
                <a:rect l="l" t="t" r="r" b="b"/>
                <a:pathLst>
                  <a:path w="1863816" h="70242">
                    <a:moveTo>
                      <a:pt x="0" y="0"/>
                    </a:moveTo>
                    <a:lnTo>
                      <a:pt x="1863816" y="0"/>
                    </a:lnTo>
                    <a:lnTo>
                      <a:pt x="1863816" y="70242"/>
                    </a:lnTo>
                    <a:lnTo>
                      <a:pt x="0" y="70242"/>
                    </a:lnTo>
                    <a:close/>
                  </a:path>
                </a:pathLst>
              </a:custGeom>
              <a:solidFill>
                <a:srgbClr val="253C57"/>
              </a:solidFill>
              <a:ln cap="sq">
                <a:noFill/>
                <a:prstDash val="solid"/>
                <a:miter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" name="TextBox 21"/>
              <p:cNvSpPr txBox="1"/>
              <p:nvPr/>
            </p:nvSpPr>
            <p:spPr>
              <a:xfrm>
                <a:off x="0" y="-47625"/>
                <a:ext cx="1863816" cy="117867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940"/>
                  </a:lnSpc>
                </a:pPr>
                <a:endParaRPr/>
              </a:p>
            </p:txBody>
          </p:sp>
        </p:grpSp>
      </p:grpSp>
      <p:sp>
        <p:nvSpPr>
          <p:cNvPr id="22" name="Freeform 22"/>
          <p:cNvSpPr/>
          <p:nvPr/>
        </p:nvSpPr>
        <p:spPr>
          <a:xfrm>
            <a:off x="646434" y="516367"/>
            <a:ext cx="2529521" cy="1024666"/>
          </a:xfrm>
          <a:custGeom>
            <a:avLst/>
            <a:gdLst/>
            <a:ahLst/>
            <a:cxnLst/>
            <a:rect l="l" t="t" r="r" b="b"/>
            <a:pathLst>
              <a:path w="2529521" h="1024666">
                <a:moveTo>
                  <a:pt x="0" y="0"/>
                </a:moveTo>
                <a:lnTo>
                  <a:pt x="2529520" y="0"/>
                </a:lnTo>
                <a:lnTo>
                  <a:pt x="2529520" y="1024666"/>
                </a:lnTo>
                <a:lnTo>
                  <a:pt x="0" y="102466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7EB9A4B-6E72-4B57-5F86-6C1B07D60E0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36070" y="545021"/>
            <a:ext cx="3015859" cy="108137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E758CBA959FF540999A6A49CE258AE9" ma:contentTypeVersion="4" ma:contentTypeDescription="Create a new document." ma:contentTypeScope="" ma:versionID="008cc654e0c33f35af9d4a8507230613">
  <xsd:schema xmlns:xsd="http://www.w3.org/2001/XMLSchema" xmlns:xs="http://www.w3.org/2001/XMLSchema" xmlns:p="http://schemas.microsoft.com/office/2006/metadata/properties" xmlns:ns2="8134cc15-57ff-4e4f-9d11-7f3df771d128" xmlns:ns3="aa8ae8bf-d623-4c35-a9ef-0c53b0d11463" xmlns:ns4="eaacd1ea-13d1-48b4-9be3-c047d307ab51" xmlns:ns5="4f639521-bee5-45db-8333-081a2d8d4d10" targetNamespace="http://schemas.microsoft.com/office/2006/metadata/properties" ma:root="true" ma:fieldsID="f16a195cf89d1261ca155dfd6eafedb0" ns2:_="" ns3:_="" ns4:_="" ns5:_="">
    <xsd:import namespace="8134cc15-57ff-4e4f-9d11-7f3df771d128"/>
    <xsd:import namespace="aa8ae8bf-d623-4c35-a9ef-0c53b0d11463"/>
    <xsd:import namespace="eaacd1ea-13d1-48b4-9be3-c047d307ab51"/>
    <xsd:import namespace="4f639521-bee5-45db-8333-081a2d8d4d1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LengthInSeconds" minOccurs="0"/>
                <xsd:element ref="ns2:MediaServiceSearchProperties" minOccurs="0"/>
                <xsd:element ref="ns2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134cc15-57ff-4e4f-9d11-7f3df771d1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8ae8bf-d623-4c35-a9ef-0c53b0d1146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acd1ea-13d1-48b4-9be3-c047d307ab51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2c8d5fda-b97d-42c6-97e2-f76465e161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639521-bee5-45db-8333-081a2d8d4d10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fa91f17d-fb7a-4f26-a219-d1b16aae2ccc}" ma:internalName="TaxCatchAll" ma:showField="CatchAllData" ma:web="4f639521-bee5-45db-8333-081a2d8d4d1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f639521-bee5-45db-8333-081a2d8d4d10" xsi:nil="true"/>
    <lcf76f155ced4ddcb4097134ff3c332f xmlns="eaacd1ea-13d1-48b4-9be3-c047d307ab5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5DE30E56-17AC-4C83-88C4-D9843982389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36060B6-4767-4131-A7B9-78B41AEF0D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134cc15-57ff-4e4f-9d11-7f3df771d128"/>
    <ds:schemaRef ds:uri="aa8ae8bf-d623-4c35-a9ef-0c53b0d11463"/>
    <ds:schemaRef ds:uri="eaacd1ea-13d1-48b4-9be3-c047d307ab51"/>
    <ds:schemaRef ds:uri="4f639521-bee5-45db-8333-081a2d8d4d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AD215B-ED1E-4E0D-9A61-12693D194595}">
  <ds:schemaRefs>
    <ds:schemaRef ds:uri="http://schemas.microsoft.com/office/2006/metadata/properties"/>
    <ds:schemaRef ds:uri="http://schemas.microsoft.com/office/infopath/2007/PartnerControls"/>
    <ds:schemaRef ds:uri="4f639521-bee5-45db-8333-081a2d8d4d10"/>
    <ds:schemaRef ds:uri="eaacd1ea-13d1-48b4-9be3-c047d307ab51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206</Words>
  <Application>Microsoft Office PowerPoint</Application>
  <PresentationFormat>Custom</PresentationFormat>
  <Paragraphs>31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Aleo Light</vt:lpstr>
      <vt:lpstr>Frutiger LT Std 1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PP 2025-standard-presentation</dc:title>
  <dc:creator>Evans, Karen</dc:creator>
  <cp:lastModifiedBy>Lorna Girling</cp:lastModifiedBy>
  <cp:revision>5</cp:revision>
  <dcterms:created xsi:type="dcterms:W3CDTF">2006-08-16T00:00:00Z</dcterms:created>
  <dcterms:modified xsi:type="dcterms:W3CDTF">2026-09-15T07:47:56Z</dcterms:modified>
  <dc:identifier>DAHMWDUD2dI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0x0101001E758CBA959FF540999A6A49CE258AE9</vt:lpwstr>
  </property>
</Properties>
</file>